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23"/>
  </p:notesMasterIdLst>
  <p:handoutMasterIdLst>
    <p:handoutMasterId r:id="rId24"/>
  </p:handoutMasterIdLst>
  <p:sldIdLst>
    <p:sldId id="256" r:id="rId5"/>
    <p:sldId id="257" r:id="rId6"/>
    <p:sldId id="260" r:id="rId7"/>
    <p:sldId id="261" r:id="rId8"/>
    <p:sldId id="262" r:id="rId9"/>
    <p:sldId id="259" r:id="rId10"/>
    <p:sldId id="263" r:id="rId11"/>
    <p:sldId id="264" r:id="rId12"/>
    <p:sldId id="265" r:id="rId13"/>
    <p:sldId id="266" r:id="rId14"/>
    <p:sldId id="268" r:id="rId15"/>
    <p:sldId id="267" r:id="rId16"/>
    <p:sldId id="269" r:id="rId17"/>
    <p:sldId id="270" r:id="rId18"/>
    <p:sldId id="271" r:id="rId19"/>
    <p:sldId id="273" r:id="rId20"/>
    <p:sldId id="274"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p:scale>
          <a:sx n="112" d="100"/>
          <a:sy n="112" d="100"/>
        </p:scale>
        <p:origin x="-1096" y="-58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EF1A64-71BC-F346-9C9A-2EE8ECA66909}" type="datetimeFigureOut">
              <a:rPr lang="en-US" smtClean="0"/>
              <a:t>22/07/2016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950B5C-7AAA-A941-B8DA-052E818D6C64}" type="slidenum">
              <a:rPr lang="en-US" smtClean="0"/>
              <a:t>‹#›</a:t>
            </a:fld>
            <a:endParaRPr lang="en-US"/>
          </a:p>
        </p:txBody>
      </p:sp>
    </p:spTree>
    <p:extLst>
      <p:ext uri="{BB962C8B-B14F-4D97-AF65-F5344CB8AC3E}">
        <p14:creationId xmlns:p14="http://schemas.microsoft.com/office/powerpoint/2010/main" val="2706551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86421-DF1F-C945-BD3B-BCCA5497252F}" type="datetimeFigureOut">
              <a:rPr lang="en-US" smtClean="0"/>
              <a:t>22/07/2016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4E03F-7D81-FA4C-AE97-ECAF21008189}" type="slidenum">
              <a:rPr lang="en-US" smtClean="0"/>
              <a:t>‹#›</a:t>
            </a:fld>
            <a:endParaRPr lang="en-US"/>
          </a:p>
        </p:txBody>
      </p:sp>
    </p:spTree>
    <p:extLst>
      <p:ext uri="{BB962C8B-B14F-4D97-AF65-F5344CB8AC3E}">
        <p14:creationId xmlns:p14="http://schemas.microsoft.com/office/powerpoint/2010/main" val="1347443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06B750-9AEF-014E-A52E-751FC20C17D6}" type="datetime1">
              <a:rPr lang="en-AU" smtClean="0"/>
              <a:t>22/07/2016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EB756-9B5A-9649-A5D0-24FB04363394}" type="datetime1">
              <a:rPr lang="en-AU" smtClean="0"/>
              <a:t>22/07/2016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6D596-9FB9-0E47-A48F-0A59A98B8F46}" type="datetime1">
              <a:rPr lang="en-AU" smtClean="0"/>
              <a:t>22/07/2016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20283-2217-2B4A-B51E-1143667DCC5F}" type="datetime1">
              <a:rPr lang="en-AU" smtClean="0"/>
              <a:t>22/07/2016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311BD-32B5-FB4B-897E-22927B4E8855}" type="datetime1">
              <a:rPr lang="en-AU" smtClean="0"/>
              <a:t>22/07/2016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D2E733-CD5D-3247-9EA1-973F3C6D46A5}" type="datetime1">
              <a:rPr lang="en-AU" smtClean="0"/>
              <a:t>22/07/2016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A1D8E-5169-334C-819A-82CEEEFC55F7}" type="datetime1">
              <a:rPr lang="en-AU" smtClean="0"/>
              <a:t>22/07/2016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7F274-6029-D24A-BA4A-A34FBF0E9E70}" type="datetime1">
              <a:rPr lang="en-AU" smtClean="0"/>
              <a:t>22/07/2016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DB571-CE59-034E-AABE-8A9EB6587BE4}" type="datetime1">
              <a:rPr lang="en-AU" smtClean="0"/>
              <a:t>22/07/2016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63A8-608C-3C4E-85B9-9585E8A354EB}" type="datetime1">
              <a:rPr lang="en-AU" smtClean="0"/>
              <a:t>22/07/2016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2EEE3-F9F4-0C4C-8FC1-DEBF0F3FED5C}" type="datetime1">
              <a:rPr lang="en-AU" smtClean="0"/>
              <a:t>22/07/2016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95EB5-CCD1-F34E-931F-B30E01622727}" type="datetime1">
              <a:rPr lang="en-AU" smtClean="0"/>
              <a:t>22/07/2016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3609"/>
            <a:ext cx="7772400" cy="2732995"/>
          </a:xfrm>
        </p:spPr>
        <p:txBody>
          <a:bodyPr>
            <a:normAutofit/>
          </a:bodyPr>
          <a:lstStyle/>
          <a:p>
            <a:r>
              <a:rPr lang="en-US" sz="4000" b="1" dirty="0" smtClean="0"/>
              <a:t>Love and Meaning</a:t>
            </a:r>
            <a:br>
              <a:rPr lang="en-US" sz="4000" b="1" dirty="0" smtClean="0"/>
            </a:br>
            <a:r>
              <a:rPr lang="en-US" sz="2800" dirty="0" smtClean="0"/>
              <a:t>Sam Shpall</a:t>
            </a:r>
            <a:br>
              <a:rPr lang="en-US" sz="2800" dirty="0" smtClean="0"/>
            </a:br>
            <a:r>
              <a:rPr lang="en-US" sz="2800" dirty="0" smtClean="0"/>
              <a:t>The University of Sydney</a:t>
            </a:r>
            <a:br>
              <a:rPr lang="en-US" sz="2800" dirty="0" smtClean="0"/>
            </a:br>
            <a:endParaRPr lang="en-US" sz="2800" dirty="0"/>
          </a:p>
        </p:txBody>
      </p:sp>
      <p:sp>
        <p:nvSpPr>
          <p:cNvPr id="3" name="Subtitle 2"/>
          <p:cNvSpPr>
            <a:spLocks noGrp="1"/>
          </p:cNvSpPr>
          <p:nvPr>
            <p:ph type="subTitle" idx="1"/>
          </p:nvPr>
        </p:nvSpPr>
        <p:spPr/>
        <p:txBody>
          <a:bodyPr/>
          <a:lstStyle/>
          <a:p>
            <a:endParaRPr lang="en-US" dirty="0"/>
          </a:p>
        </p:txBody>
      </p:sp>
      <p:pic>
        <p:nvPicPr>
          <p:cNvPr id="4" name="Picture 3" descr="hable-con-ella-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077" y="2982480"/>
            <a:ext cx="5402418" cy="3038860"/>
          </a:xfrm>
          <a:prstGeom prst="rect">
            <a:avLst/>
          </a:prstGeom>
        </p:spPr>
      </p:pic>
    </p:spTree>
    <p:extLst>
      <p:ext uri="{BB962C8B-B14F-4D97-AF65-F5344CB8AC3E}">
        <p14:creationId xmlns:p14="http://schemas.microsoft.com/office/powerpoint/2010/main" val="39155357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Plato’s </a:t>
            </a:r>
            <a:r>
              <a:rPr lang="en-US" i="1" dirty="0" smtClean="0"/>
              <a:t>Symposium</a:t>
            </a:r>
            <a:endParaRPr lang="en-US" dirty="0"/>
          </a:p>
        </p:txBody>
      </p:sp>
      <p:sp>
        <p:nvSpPr>
          <p:cNvPr id="3" name="Content Placeholder 2"/>
          <p:cNvSpPr>
            <a:spLocks noGrp="1"/>
          </p:cNvSpPr>
          <p:nvPr>
            <p:ph idx="1"/>
          </p:nvPr>
        </p:nvSpPr>
        <p:spPr/>
        <p:txBody>
          <a:bodyPr/>
          <a:lstStyle/>
          <a:p>
            <a:pPr marL="0" indent="0" algn="just">
              <a:buNone/>
            </a:pPr>
            <a:r>
              <a:rPr lang="en-US" dirty="0" smtClean="0"/>
              <a:t>Suppose, for example, that in order to secure money, or a public post…a man were willing to do what lovers do for the ones they love…his enemies would </a:t>
            </a:r>
            <a:r>
              <a:rPr lang="en-US" b="1" dirty="0" smtClean="0"/>
              <a:t>jeer at his fawning servility</a:t>
            </a:r>
            <a:r>
              <a:rPr lang="en-US" dirty="0" smtClean="0"/>
              <a:t>, while his friends, ashamed on his behalf, would </a:t>
            </a:r>
            <a:r>
              <a:rPr lang="en-US" b="1" dirty="0" smtClean="0"/>
              <a:t>try everything to bring him back to his senses</a:t>
            </a:r>
            <a:r>
              <a:rPr lang="en-US" dirty="0" smtClean="0"/>
              <a:t>…But let a lover act in any of these ways…and </a:t>
            </a:r>
            <a:r>
              <a:rPr lang="en-US" b="1" dirty="0" smtClean="0"/>
              <a:t>everyone will immediately say what a charming man he is</a:t>
            </a:r>
            <a:r>
              <a:rPr lang="en-US" dirty="0" smtClean="0"/>
              <a:t>!</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07226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Platitude</a:t>
            </a:r>
            <a:endParaRPr lang="en-US" u="sng" dirty="0"/>
          </a:p>
        </p:txBody>
      </p:sp>
      <p:sp>
        <p:nvSpPr>
          <p:cNvPr id="3" name="Content Placeholder 2"/>
          <p:cNvSpPr>
            <a:spLocks noGrp="1"/>
          </p:cNvSpPr>
          <p:nvPr>
            <p:ph idx="1"/>
          </p:nvPr>
        </p:nvSpPr>
        <p:spPr>
          <a:xfrm>
            <a:off x="457200" y="1600200"/>
            <a:ext cx="8229600" cy="4756150"/>
          </a:xfrm>
        </p:spPr>
        <p:txBody>
          <a:bodyPr>
            <a:normAutofit/>
          </a:bodyPr>
          <a:lstStyle/>
          <a:p>
            <a:pPr marL="0" indent="0">
              <a:buNone/>
            </a:pPr>
            <a:r>
              <a:rPr lang="en-US" sz="3600" dirty="0" smtClean="0"/>
              <a:t>Love is </a:t>
            </a:r>
          </a:p>
          <a:p>
            <a:pPr marL="0" indent="0">
              <a:buNone/>
            </a:pPr>
            <a:r>
              <a:rPr lang="en-US" sz="3600" dirty="0" smtClean="0"/>
              <a:t>the most </a:t>
            </a:r>
          </a:p>
          <a:p>
            <a:pPr marL="0" indent="0">
              <a:buNone/>
            </a:pPr>
            <a:r>
              <a:rPr lang="en-US" sz="3600" dirty="0" smtClean="0"/>
              <a:t>robustly </a:t>
            </a:r>
          </a:p>
          <a:p>
            <a:pPr marL="0" indent="0">
              <a:buNone/>
            </a:pPr>
            <a:r>
              <a:rPr lang="en-US" sz="3600" b="1" dirty="0" smtClean="0"/>
              <a:t>meaning-</a:t>
            </a:r>
          </a:p>
          <a:p>
            <a:pPr marL="0" indent="0">
              <a:buNone/>
            </a:pPr>
            <a:r>
              <a:rPr lang="en-US" sz="3600" b="1" dirty="0" smtClean="0"/>
              <a:t>generating </a:t>
            </a:r>
          </a:p>
          <a:p>
            <a:pPr marL="0" indent="0">
              <a:buNone/>
            </a:pPr>
            <a:r>
              <a:rPr lang="en-US" sz="3600" dirty="0" smtClean="0"/>
              <a:t>psychological </a:t>
            </a:r>
          </a:p>
          <a:p>
            <a:pPr marL="0" indent="0">
              <a:buNone/>
            </a:pPr>
            <a:r>
              <a:rPr lang="en-US" sz="3600" dirty="0" smtClean="0"/>
              <a:t>condition</a:t>
            </a:r>
          </a:p>
          <a:p>
            <a:pPr marL="0" indent="0">
              <a:buNone/>
            </a:pPr>
            <a:endParaRPr lang="en-US" sz="4400" dirty="0"/>
          </a:p>
          <a:p>
            <a:pPr marL="0" indent="0" algn="ctr">
              <a:buNone/>
            </a:pPr>
            <a:endParaRPr lang="en-US" sz="44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11</a:t>
            </a:fld>
            <a:endParaRPr lang="en-US"/>
          </a:p>
        </p:txBody>
      </p:sp>
      <p:pic>
        <p:nvPicPr>
          <p:cNvPr id="6" name="Picture 5" descr="dog5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685" y="1994938"/>
            <a:ext cx="5390580" cy="3865121"/>
          </a:xfrm>
          <a:prstGeom prst="rect">
            <a:avLst/>
          </a:prstGeom>
        </p:spPr>
      </p:pic>
    </p:spTree>
    <p:extLst>
      <p:ext uri="{BB962C8B-B14F-4D97-AF65-F5344CB8AC3E}">
        <p14:creationId xmlns:p14="http://schemas.microsoft.com/office/powerpoint/2010/main" val="17279007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Firestone’s </a:t>
            </a:r>
            <a:r>
              <a:rPr lang="en-US" i="1" dirty="0" smtClean="0"/>
              <a:t>The Dialectic of Sex</a:t>
            </a:r>
            <a:endParaRPr lang="en-US" dirty="0"/>
          </a:p>
        </p:txBody>
      </p:sp>
      <p:sp>
        <p:nvSpPr>
          <p:cNvPr id="3" name="Content Placeholder 2"/>
          <p:cNvSpPr>
            <a:spLocks noGrp="1"/>
          </p:cNvSpPr>
          <p:nvPr>
            <p:ph idx="1"/>
          </p:nvPr>
        </p:nvSpPr>
        <p:spPr/>
        <p:txBody>
          <a:bodyPr>
            <a:normAutofit/>
          </a:bodyPr>
          <a:lstStyle/>
          <a:p>
            <a:pPr marL="0" indent="0" algn="just">
              <a:buNone/>
            </a:pPr>
            <a:r>
              <a:rPr lang="en-AU" sz="4400" dirty="0" smtClean="0"/>
              <a:t>…</a:t>
            </a:r>
            <a:r>
              <a:rPr lang="en-AU" sz="4400" dirty="0"/>
              <a:t>“falling in love” is no more than the process of </a:t>
            </a:r>
            <a:r>
              <a:rPr lang="en-AU" sz="4400" b="1" dirty="0"/>
              <a:t>alteration of male vision</a:t>
            </a:r>
            <a:r>
              <a:rPr lang="en-AU" sz="4400" dirty="0"/>
              <a:t>—through </a:t>
            </a:r>
            <a:r>
              <a:rPr lang="en-AU" sz="4400" b="1" dirty="0"/>
              <a:t>idealization, mystification, glorification</a:t>
            </a:r>
            <a:r>
              <a:rPr lang="en-AU" sz="4400" dirty="0"/>
              <a:t>—that renders void the woman’s class </a:t>
            </a:r>
            <a:r>
              <a:rPr lang="en-AU" sz="4400" dirty="0" smtClean="0"/>
              <a:t>inferiority…</a:t>
            </a:r>
            <a:endParaRPr lang="en-US" sz="4400" dirty="0"/>
          </a:p>
        </p:txBody>
      </p:sp>
      <p:sp>
        <p:nvSpPr>
          <p:cNvPr id="4" name="Slide Number Placeholder 3"/>
          <p:cNvSpPr>
            <a:spLocks noGrp="1"/>
          </p:cNvSpPr>
          <p:nvPr>
            <p:ph type="sldNum" sz="quarter" idx="12"/>
          </p:nvPr>
        </p:nvSpPr>
        <p:spPr/>
        <p:txBody>
          <a:bodyPr/>
          <a:lstStyle/>
          <a:p>
            <a:fld id="{2066355A-084C-D24E-9AD2-7E4FC41EA627}"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41901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6vibcbhzsnbjoejftfj.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4006853" y="1966883"/>
            <a:ext cx="5137148" cy="2825234"/>
          </a:xfr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13</a:t>
            </a:fld>
            <a:endParaRPr lang="en-US"/>
          </a:p>
        </p:txBody>
      </p:sp>
      <p:pic>
        <p:nvPicPr>
          <p:cNvPr id="7" name="Picture 6" descr="5d1197ba3d200bbb9d1965f999de929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883"/>
            <a:ext cx="4014232" cy="2825234"/>
          </a:xfrm>
          <a:prstGeom prst="rect">
            <a:avLst/>
          </a:prstGeom>
        </p:spPr>
      </p:pic>
    </p:spTree>
    <p:extLst>
      <p:ext uri="{BB962C8B-B14F-4D97-AF65-F5344CB8AC3E}">
        <p14:creationId xmlns:p14="http://schemas.microsoft.com/office/powerpoint/2010/main" val="14721452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95ce998e8c4d5febc43386ac43caafae.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a:xfrm>
            <a:off x="1791663" y="2072615"/>
            <a:ext cx="5432323" cy="2987568"/>
          </a:xfr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14</a:t>
            </a:fld>
            <a:endParaRPr lang="en-US"/>
          </a:p>
        </p:txBody>
      </p:sp>
    </p:spTree>
    <p:extLst>
      <p:ext uri="{BB962C8B-B14F-4D97-AF65-F5344CB8AC3E}">
        <p14:creationId xmlns:p14="http://schemas.microsoft.com/office/powerpoint/2010/main" val="643289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Aristotle, </a:t>
            </a:r>
            <a:r>
              <a:rPr lang="en-US" i="1" dirty="0" err="1" smtClean="0"/>
              <a:t>Nicomachean</a:t>
            </a:r>
            <a:r>
              <a:rPr lang="en-US" i="1" dirty="0" smtClean="0"/>
              <a:t> Ethics</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AU" dirty="0"/>
              <a:t>Just as, in the case of the virtues, some people are called good </a:t>
            </a:r>
            <a:r>
              <a:rPr lang="en-AU" b="1" dirty="0"/>
              <a:t>in their state of character</a:t>
            </a:r>
            <a:r>
              <a:rPr lang="en-AU" dirty="0"/>
              <a:t>, others good </a:t>
            </a:r>
            <a:r>
              <a:rPr lang="en-AU" b="1" dirty="0"/>
              <a:t>in their activity</a:t>
            </a:r>
            <a:r>
              <a:rPr lang="en-AU" dirty="0"/>
              <a:t>, the same is true of friendship. For some people find enjoyment in each other by living together, and provide each other with good things. Others, however, are </a:t>
            </a:r>
            <a:r>
              <a:rPr lang="en-AU" b="1" dirty="0"/>
              <a:t>asleep or separated by distance</a:t>
            </a:r>
            <a:r>
              <a:rPr lang="en-AU" dirty="0"/>
              <a:t>, and </a:t>
            </a:r>
            <a:r>
              <a:rPr lang="en-AU" b="1" dirty="0"/>
              <a:t>so are not active in these ways</a:t>
            </a:r>
            <a:r>
              <a:rPr lang="en-AU" dirty="0"/>
              <a:t>, but are in the state that would result in the friendly activities; for distance does not dissolve the friendship without qualification, but only its activity. </a:t>
            </a:r>
            <a:r>
              <a:rPr lang="en-AU" b="1" dirty="0"/>
              <a:t>But if the absence is long, it also seems to cause the friendship to be forgotten</a:t>
            </a:r>
            <a:r>
              <a:rPr lang="en-AU" dirty="0"/>
              <a:t>; hence the saying, ‘Lack of conversation has dissolved many a friendship’</a:t>
            </a:r>
            <a:r>
              <a:rPr lang="en-AU"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15</a:t>
            </a:fld>
            <a:endParaRPr lang="en-US"/>
          </a:p>
        </p:txBody>
      </p:sp>
    </p:spTree>
    <p:extLst>
      <p:ext uri="{BB962C8B-B14F-4D97-AF65-F5344CB8AC3E}">
        <p14:creationId xmlns:p14="http://schemas.microsoft.com/office/powerpoint/2010/main" val="313345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St. </a:t>
            </a:r>
            <a:r>
              <a:rPr lang="en-US" dirty="0"/>
              <a:t>T</a:t>
            </a:r>
            <a:r>
              <a:rPr lang="en-US" dirty="0" smtClean="0"/>
              <a:t>eresa of Avila</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Now it seems to me that, when God has brought someone to a clear knowledge of the world, and of its nature, and of the fact that another world </a:t>
            </a:r>
            <a:r>
              <a:rPr lang="en-US" i="1" dirty="0"/>
              <a:t>(or, let us say, another kingdom) </a:t>
            </a:r>
            <a:r>
              <a:rPr lang="en-US" dirty="0"/>
              <a:t>exists, and that there is a great difference between the one and the other, the one being eternal and the other only a dream; and of what it is to love the Creator and what to love the creature…when one </a:t>
            </a:r>
            <a:r>
              <a:rPr lang="en-US" dirty="0" smtClean="0"/>
              <a:t>understands </a:t>
            </a:r>
            <a:r>
              <a:rPr lang="en-US" dirty="0"/>
              <a:t>by sight and experience what can be gained by the one practice and lost by the other, and what the Creator is and what the creature, and many other things which the Lord teaches to those who are willing to devote themselves to being taught by Him in prayer, or whom His Majesty wishes to teach—then one loves very differently from those of us who have not advanced to that </a:t>
            </a:r>
            <a:r>
              <a:rPr lang="en-US" dirty="0" smtClean="0"/>
              <a:t>stage</a:t>
            </a:r>
            <a:r>
              <a:rPr lang="en-AU"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16</a:t>
            </a:fld>
            <a:endParaRPr lang="en-US"/>
          </a:p>
        </p:txBody>
      </p:sp>
    </p:spTree>
    <p:extLst>
      <p:ext uri="{BB962C8B-B14F-4D97-AF65-F5344CB8AC3E}">
        <p14:creationId xmlns:p14="http://schemas.microsoft.com/office/powerpoint/2010/main" val="14577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i="1" dirty="0" smtClean="0"/>
              <a:t>Remembrance of Things Past</a:t>
            </a:r>
            <a:endParaRPr lang="en-US" i="1"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AU" dirty="0"/>
              <a:t>The idea of Time was of value to me for yet another reason: it was a spur, it told me that it was time to begin if I wished to attain to what I had sometimes perceived in the course of my life, in brief lightning-flashes…at those moments of perception which had made me think that life was worth living. How much more worth living did it appear to me now, now that I seemed to see that this life that we live in half-darkness can be illumined, this life that at every moment we distort can be restored to its true pristine shape, that a life, in short, can be realized within the confines of a book! How happy would he be, I thought, the man who had the power to write such a book! What a task awaited him</a:t>
            </a:r>
            <a:r>
              <a:rPr lang="en-AU"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17</a:t>
            </a:fld>
            <a:endParaRPr lang="en-US"/>
          </a:p>
        </p:txBody>
      </p:sp>
    </p:spTree>
    <p:extLst>
      <p:ext uri="{BB962C8B-B14F-4D97-AF65-F5344CB8AC3E}">
        <p14:creationId xmlns:p14="http://schemas.microsoft.com/office/powerpoint/2010/main" val="415367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Murdoch, </a:t>
            </a:r>
            <a:r>
              <a:rPr lang="en-US" i="1" dirty="0" smtClean="0"/>
              <a:t>The Black Prince</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endParaRPr lang="en-AU" sz="4000" dirty="0" smtClean="0"/>
          </a:p>
          <a:p>
            <a:pPr marL="0" indent="0" algn="just">
              <a:buNone/>
            </a:pPr>
            <a:r>
              <a:rPr lang="en-AU" sz="4000" dirty="0" smtClean="0"/>
              <a:t>We </a:t>
            </a:r>
            <a:r>
              <a:rPr lang="en-AU" sz="4000" dirty="0"/>
              <a:t>cannot really love the dead. We love a </a:t>
            </a:r>
            <a:r>
              <a:rPr lang="en-AU" sz="4000" dirty="0" err="1"/>
              <a:t>fantasm</a:t>
            </a:r>
            <a:r>
              <a:rPr lang="en-AU" sz="4000" dirty="0"/>
              <a:t> that secretly </a:t>
            </a:r>
            <a:r>
              <a:rPr lang="en-AU" sz="4000" dirty="0" smtClean="0"/>
              <a:t>consoles. </a:t>
            </a:r>
          </a:p>
          <a:p>
            <a:pPr marL="0" indent="0" algn="just">
              <a:buNone/>
            </a:pPr>
            <a:endParaRPr lang="en-AU" sz="4000" dirty="0"/>
          </a:p>
          <a:p>
            <a:pPr marL="0" indent="0" algn="just">
              <a:buNone/>
            </a:pPr>
            <a:r>
              <a:rPr lang="en-AU" sz="4000" dirty="0"/>
              <a:t>All this may sound ridiculous. But being in love is a life-occupation. I suppose this concept resembles, or rather is a special case of, the idea of doing everything for God and making the whole of life into a sacrament… </a:t>
            </a:r>
            <a:endParaRPr lang="en-US" sz="4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18</a:t>
            </a:fld>
            <a:endParaRPr lang="en-US"/>
          </a:p>
        </p:txBody>
      </p:sp>
    </p:spTree>
    <p:extLst>
      <p:ext uri="{BB962C8B-B14F-4D97-AF65-F5344CB8AC3E}">
        <p14:creationId xmlns:p14="http://schemas.microsoft.com/office/powerpoint/2010/main" val="303740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today’s </a:t>
            </a:r>
            <a:r>
              <a:rPr lang="en-US" b="1" dirty="0"/>
              <a:t>t</a:t>
            </a:r>
            <a:r>
              <a:rPr lang="en-US" b="1" dirty="0" smtClean="0"/>
              <a:t>hemes</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600" dirty="0" smtClean="0"/>
              <a:t>(1) Love in common sense, art, and philosophy</a:t>
            </a:r>
          </a:p>
          <a:p>
            <a:pPr marL="742950" indent="-742950" algn="ctr">
              <a:buAutoNum type="arabicParenBoth"/>
            </a:pPr>
            <a:endParaRPr lang="en-US" sz="3600" dirty="0" smtClean="0"/>
          </a:p>
          <a:p>
            <a:pPr marL="0" indent="0" algn="ctr">
              <a:buNone/>
            </a:pPr>
            <a:r>
              <a:rPr lang="en-US" sz="3600" dirty="0" smtClean="0"/>
              <a:t>(2</a:t>
            </a:r>
            <a:r>
              <a:rPr lang="en-US" sz="3600" dirty="0"/>
              <a:t>)</a:t>
            </a:r>
            <a:r>
              <a:rPr lang="en-US" sz="3600" dirty="0" smtClean="0"/>
              <a:t> Two methods</a:t>
            </a:r>
          </a:p>
          <a:p>
            <a:pPr marL="0" indent="0" algn="ctr">
              <a:buNone/>
            </a:pPr>
            <a:endParaRPr lang="en-US" sz="3600" dirty="0" smtClean="0"/>
          </a:p>
          <a:p>
            <a:pPr marL="0" indent="0" algn="ctr">
              <a:buNone/>
            </a:pPr>
            <a:r>
              <a:rPr lang="en-US" sz="3600" dirty="0" smtClean="0"/>
              <a:t>(3</a:t>
            </a:r>
            <a:r>
              <a:rPr lang="en-US" sz="3600" dirty="0"/>
              <a:t>)</a:t>
            </a:r>
            <a:r>
              <a:rPr lang="en-US" sz="3600" dirty="0" smtClean="0"/>
              <a:t> Love’s psychological role</a:t>
            </a:r>
          </a:p>
          <a:p>
            <a:pPr marL="0" indent="0" algn="ctr">
              <a:buNone/>
            </a:pPr>
            <a:endParaRPr lang="en-US" sz="3600" dirty="0" smtClean="0"/>
          </a:p>
          <a:p>
            <a:pPr marL="0" indent="0" algn="ctr">
              <a:buNone/>
            </a:pPr>
            <a:r>
              <a:rPr lang="en-US" sz="3600" dirty="0" smtClean="0"/>
              <a:t>(4) Hard questions about love and agency</a:t>
            </a:r>
          </a:p>
          <a:p>
            <a:pPr marL="0" indent="0" algn="ctr">
              <a:buNone/>
            </a:pPr>
            <a:endParaRPr lang="en-US" sz="3600" dirty="0" smtClean="0"/>
          </a:p>
          <a:p>
            <a:pPr marL="0" indent="0" algn="ctr">
              <a:buNone/>
            </a:pPr>
            <a:r>
              <a:rPr lang="en-US" sz="3600" dirty="0" smtClean="0"/>
              <a:t>(5) Love pills and the normativity of love</a:t>
            </a:r>
          </a:p>
          <a:p>
            <a:pPr marL="0" indent="0" algn="ctr">
              <a:buNone/>
            </a:pPr>
            <a:endParaRPr lang="en-US" sz="36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7432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85159"/>
          </a:xfrm>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3</a:t>
            </a:fld>
            <a:endParaRPr lang="en-US"/>
          </a:p>
        </p:txBody>
      </p:sp>
      <p:sp>
        <p:nvSpPr>
          <p:cNvPr id="6" name="Content Placeholder 5"/>
          <p:cNvSpPr>
            <a:spLocks noGrp="1"/>
          </p:cNvSpPr>
          <p:nvPr>
            <p:ph idx="1"/>
          </p:nvPr>
        </p:nvSpPr>
        <p:spPr>
          <a:xfrm>
            <a:off x="457200" y="861858"/>
            <a:ext cx="8229600" cy="526430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endParaRPr lang="en-US" dirty="0" smtClean="0"/>
          </a:p>
        </p:txBody>
      </p:sp>
      <p:pic>
        <p:nvPicPr>
          <p:cNvPr id="7" name="Picture 6" descr="d&amp;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30" y="1428868"/>
            <a:ext cx="5168454" cy="4175645"/>
          </a:xfrm>
          <a:prstGeom prst="rect">
            <a:avLst/>
          </a:prstGeom>
        </p:spPr>
      </p:pic>
      <p:sp>
        <p:nvSpPr>
          <p:cNvPr id="9" name="Footer Placeholder 8"/>
          <p:cNvSpPr>
            <a:spLocks noGrp="1"/>
          </p:cNvSpPr>
          <p:nvPr>
            <p:ph type="ftr" sz="quarter" idx="11"/>
          </p:nvPr>
        </p:nvSpPr>
        <p:spPr/>
        <p:txBody>
          <a:bodyPr/>
          <a:lstStyle/>
          <a:p>
            <a:endParaRPr lang="en-US"/>
          </a:p>
        </p:txBody>
      </p:sp>
      <p:pic>
        <p:nvPicPr>
          <p:cNvPr id="10" name="Picture 9" descr="Mary_Garth_and_Fred_Vin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558" y="1428868"/>
            <a:ext cx="2703612" cy="4175645"/>
          </a:xfrm>
          <a:prstGeom prst="rect">
            <a:avLst/>
          </a:prstGeom>
        </p:spPr>
      </p:pic>
    </p:spTree>
    <p:extLst>
      <p:ext uri="{BB962C8B-B14F-4D97-AF65-F5344CB8AC3E}">
        <p14:creationId xmlns:p14="http://schemas.microsoft.com/office/powerpoint/2010/main" val="2106168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4</a:t>
            </a:fld>
            <a:endParaRPr lang="en-US"/>
          </a:p>
        </p:txBody>
      </p:sp>
      <p:pic>
        <p:nvPicPr>
          <p:cNvPr id="6" name="Picture 5" descr="11-Le+narrateur+et+Albertine+sur+la+digue+Marcel+Prou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89693"/>
            <a:ext cx="5175147" cy="3332795"/>
          </a:xfrm>
          <a:prstGeom prst="rect">
            <a:avLst/>
          </a:prstGeom>
        </p:spPr>
      </p:pic>
      <p:sp>
        <p:nvSpPr>
          <p:cNvPr id="7" name="Footer Placeholder 6"/>
          <p:cNvSpPr>
            <a:spLocks noGrp="1"/>
          </p:cNvSpPr>
          <p:nvPr>
            <p:ph type="ftr" sz="quarter" idx="11"/>
          </p:nvPr>
        </p:nvSpPr>
        <p:spPr/>
        <p:txBody>
          <a:bodyPr/>
          <a:lstStyle/>
          <a:p>
            <a:endParaRPr lang="en-US"/>
          </a:p>
        </p:txBody>
      </p:sp>
      <p:pic>
        <p:nvPicPr>
          <p:cNvPr id="8" name="Picture 7" descr="the-captiv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913" y="1292908"/>
            <a:ext cx="2730549" cy="4095824"/>
          </a:xfrm>
          <a:prstGeom prst="rect">
            <a:avLst/>
          </a:prstGeom>
        </p:spPr>
      </p:pic>
    </p:spTree>
    <p:extLst>
      <p:ext uri="{BB962C8B-B14F-4D97-AF65-F5344CB8AC3E}">
        <p14:creationId xmlns:p14="http://schemas.microsoft.com/office/powerpoint/2010/main" val="20151205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5</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7" descr="p23a.jpg"/>
          <p:cNvPicPr>
            <a:picLocks noGrp="1" noChangeAspect="1"/>
          </p:cNvPicPr>
          <p:nvPr>
            <p:ph idx="1"/>
          </p:nvPr>
        </p:nvPicPr>
        <p:blipFill>
          <a:blip r:embed="rId2">
            <a:extLst>
              <a:ext uri="{28A0092B-C50C-407E-A947-70E740481C1C}">
                <a14:useLocalDpi xmlns:a14="http://schemas.microsoft.com/office/drawing/2010/main" val="0"/>
              </a:ext>
            </a:extLst>
          </a:blip>
          <a:srcRect l="588" r="588"/>
          <a:stretch>
            <a:fillRect/>
          </a:stretch>
        </p:blipFill>
        <p:spPr>
          <a:xfrm>
            <a:off x="4188712" y="2389782"/>
            <a:ext cx="4830552" cy="2656617"/>
          </a:xfrm>
        </p:spPr>
      </p:pic>
      <p:pic>
        <p:nvPicPr>
          <p:cNvPr id="13" name="Picture 12" descr="00006011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92" y="1323219"/>
            <a:ext cx="3613820" cy="4502820"/>
          </a:xfrm>
          <a:prstGeom prst="rect">
            <a:avLst/>
          </a:prstGeom>
        </p:spPr>
      </p:pic>
    </p:spTree>
    <p:extLst>
      <p:ext uri="{BB962C8B-B14F-4D97-AF65-F5344CB8AC3E}">
        <p14:creationId xmlns:p14="http://schemas.microsoft.com/office/powerpoint/2010/main" val="17720131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p>
        </p:txBody>
      </p:sp>
      <p:sp>
        <p:nvSpPr>
          <p:cNvPr id="3" name="Content Placeholder 2"/>
          <p:cNvSpPr>
            <a:spLocks noGrp="1"/>
          </p:cNvSpPr>
          <p:nvPr>
            <p:ph idx="1"/>
          </p:nvPr>
        </p:nvSpPr>
        <p:spPr/>
        <p:txBody>
          <a:bodyPr>
            <a:normAutofit/>
          </a:bodyPr>
          <a:lstStyle/>
          <a:p>
            <a:pPr marL="0" indent="0">
              <a:buNone/>
            </a:pPr>
            <a:endParaRPr lang="en-US" i="1" dirty="0"/>
          </a:p>
        </p:txBody>
      </p:sp>
      <p:sp>
        <p:nvSpPr>
          <p:cNvPr id="4" name="Slide Number Placeholder 3"/>
          <p:cNvSpPr>
            <a:spLocks noGrp="1"/>
          </p:cNvSpPr>
          <p:nvPr>
            <p:ph type="sldNum" sz="quarter" idx="12"/>
          </p:nvPr>
        </p:nvSpPr>
        <p:spPr/>
        <p:txBody>
          <a:bodyPr/>
          <a:lstStyle/>
          <a:p>
            <a:fld id="{2066355A-084C-D24E-9AD2-7E4FC41EA627}" type="slidenum">
              <a:rPr lang="en-US" smtClean="0"/>
              <a:t>6</a:t>
            </a:fld>
            <a:endParaRPr lang="en-US"/>
          </a:p>
        </p:txBody>
      </p:sp>
      <p:pic>
        <p:nvPicPr>
          <p:cNvPr id="5" name="Picture 4" descr="symposium-with-flute-gi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926" y="1774255"/>
            <a:ext cx="5817146" cy="3272144"/>
          </a:xfrm>
          <a:prstGeom prst="rect">
            <a:avLst/>
          </a:prstGeom>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6382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descr="tinder-app.jpg"/>
          <p:cNvPicPr>
            <a:picLocks noGrp="1" noChangeAspect="1"/>
          </p:cNvPicPr>
          <p:nvPr>
            <p:ph idx="1"/>
          </p:nvPr>
        </p:nvPicPr>
        <p:blipFill>
          <a:blip r:embed="rId2">
            <a:extLst>
              <a:ext uri="{28A0092B-C50C-407E-A947-70E740481C1C}">
                <a14:useLocalDpi xmlns:a14="http://schemas.microsoft.com/office/drawing/2010/main" val="0"/>
              </a:ext>
            </a:extLst>
          </a:blip>
          <a:srcRect l="-22791" r="-22791"/>
          <a:stretch>
            <a:fillRect/>
          </a:stretch>
        </p:blipFill>
        <p:spPr>
          <a:xfrm>
            <a:off x="215453" y="4072112"/>
            <a:ext cx="4300652" cy="2364911"/>
          </a:xfrm>
        </p:spPr>
      </p:pic>
      <p:sp>
        <p:nvSpPr>
          <p:cNvPr id="4" name="Slide Number Placeholder 3"/>
          <p:cNvSpPr>
            <a:spLocks noGrp="1"/>
          </p:cNvSpPr>
          <p:nvPr>
            <p:ph type="sldNum" sz="quarter" idx="12"/>
          </p:nvPr>
        </p:nvSpPr>
        <p:spPr/>
        <p:txBody>
          <a:bodyPr/>
          <a:lstStyle/>
          <a:p>
            <a:fld id="{2066355A-084C-D24E-9AD2-7E4FC41EA627}" type="slidenum">
              <a:rPr lang="en-US" smtClean="0"/>
              <a:t>7</a:t>
            </a:fld>
            <a:endParaRPr lang="en-US"/>
          </a:p>
        </p:txBody>
      </p:sp>
      <p:pic>
        <p:nvPicPr>
          <p:cNvPr id="6" name="Picture 5" descr="gallery-1450886881-cosmopolitan-feb-16-newsst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801" y="661541"/>
            <a:ext cx="2240999" cy="3093046"/>
          </a:xfrm>
          <a:prstGeom prst="rect">
            <a:avLst/>
          </a:prstGeom>
        </p:spPr>
      </p:pic>
      <p:pic>
        <p:nvPicPr>
          <p:cNvPr id="8" name="Picture 7" descr="disney-fun-lady-and-the-tramp-love-Favim.com-330555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9" y="953387"/>
            <a:ext cx="3117290" cy="2381610"/>
          </a:xfrm>
          <a:prstGeom prst="rect">
            <a:avLst/>
          </a:prstGeom>
        </p:spPr>
      </p:pic>
      <p:pic>
        <p:nvPicPr>
          <p:cNvPr id="9" name="Picture 8" descr="header_image_fustany-lifestyle-love_and_relationships-13_Disney_love_quotes_that_make_our_hearts_melt-beauty_and_the_beast-main_ima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403" y="4226626"/>
            <a:ext cx="3595821" cy="2029899"/>
          </a:xfrm>
          <a:prstGeom prst="rect">
            <a:avLst/>
          </a:prstGeom>
        </p:spPr>
      </p:pic>
      <p:sp>
        <p:nvSpPr>
          <p:cNvPr id="11" name="Footer Placeholder 10"/>
          <p:cNvSpPr>
            <a:spLocks noGrp="1"/>
          </p:cNvSpPr>
          <p:nvPr>
            <p:ph type="ftr" sz="quarter" idx="11"/>
          </p:nvPr>
        </p:nvSpPr>
        <p:spPr/>
        <p:txBody>
          <a:bodyPr/>
          <a:lstStyle/>
          <a:p>
            <a:endParaRPr lang="en-US"/>
          </a:p>
        </p:txBody>
      </p:sp>
      <p:pic>
        <p:nvPicPr>
          <p:cNvPr id="12" name="Picture 11" descr="match-com-dating-websi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9277" y="274638"/>
            <a:ext cx="2280252" cy="2280252"/>
          </a:xfrm>
          <a:prstGeom prst="rect">
            <a:avLst/>
          </a:prstGeom>
        </p:spPr>
      </p:pic>
    </p:spTree>
    <p:extLst>
      <p:ext uri="{BB962C8B-B14F-4D97-AF65-F5344CB8AC3E}">
        <p14:creationId xmlns:p14="http://schemas.microsoft.com/office/powerpoint/2010/main" val="28795367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huck-finn-and-jim-on-raf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506" y="0"/>
            <a:ext cx="2587083" cy="4181707"/>
          </a:xfrm>
          <a:prstGeom prst="rect">
            <a:avLst/>
          </a:prstGeom>
        </p:spPr>
      </p:pic>
      <p:pic>
        <p:nvPicPr>
          <p:cNvPr id="9" name="Content Placeholder 8" descr="boyhood.jpg"/>
          <p:cNvPicPr>
            <a:picLocks noGrp="1" noChangeAspect="1"/>
          </p:cNvPicPr>
          <p:nvPr>
            <p:ph idx="1"/>
          </p:nvPr>
        </p:nvPicPr>
        <p:blipFill>
          <a:blip r:embed="rId3">
            <a:extLst>
              <a:ext uri="{28A0092B-C50C-407E-A947-70E740481C1C}">
                <a14:useLocalDpi xmlns:a14="http://schemas.microsoft.com/office/drawing/2010/main" val="0"/>
              </a:ext>
            </a:extLst>
          </a:blip>
          <a:srcRect t="10148" b="10148"/>
          <a:stretch>
            <a:fillRect/>
          </a:stretch>
        </p:blipFill>
        <p:spPr>
          <a:xfrm>
            <a:off x="887027" y="930008"/>
            <a:ext cx="4474345" cy="2460718"/>
          </a:xfrm>
        </p:spPr>
      </p:pic>
      <p:pic>
        <p:nvPicPr>
          <p:cNvPr id="10" name="Picture 9" descr="420127_fu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000" y="4468048"/>
            <a:ext cx="3199400" cy="2389952"/>
          </a:xfrm>
          <a:prstGeom prst="rect">
            <a:avLst/>
          </a:prstGeom>
        </p:spPr>
      </p:pic>
      <p:pic>
        <p:nvPicPr>
          <p:cNvPr id="11" name="Picture 10" descr="francisco-de-goya-st-theresa-of-avil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932" y="3821655"/>
            <a:ext cx="2423245" cy="3230993"/>
          </a:xfrm>
          <a:prstGeom prst="rect">
            <a:avLst/>
          </a:prstGeom>
        </p:spPr>
      </p:pic>
    </p:spTree>
    <p:extLst>
      <p:ext uri="{BB962C8B-B14F-4D97-AF65-F5344CB8AC3E}">
        <p14:creationId xmlns:p14="http://schemas.microsoft.com/office/powerpoint/2010/main" val="6957744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402105610-cupid-mythology-triumf-of-galatea-putto-villa-farnesina.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a:xfrm>
            <a:off x="1187046" y="1530930"/>
            <a:ext cx="6932771" cy="3812757"/>
          </a:xfrm>
        </p:spPr>
      </p:pic>
      <p:sp>
        <p:nvSpPr>
          <p:cNvPr id="4" name="Slide Number Placeholder 3"/>
          <p:cNvSpPr>
            <a:spLocks noGrp="1"/>
          </p:cNvSpPr>
          <p:nvPr>
            <p:ph type="sldNum" sz="quarter" idx="12"/>
          </p:nvPr>
        </p:nvSpPr>
        <p:spPr/>
        <p:txBody>
          <a:bodyPr/>
          <a:lstStyle/>
          <a:p>
            <a:fld id="{2066355A-084C-D24E-9AD2-7E4FC41EA627}" type="slidenum">
              <a:rPr lang="en-US" smtClean="0"/>
              <a:t>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25665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1751</TotalTime>
  <Words>749</Words>
  <Application>Microsoft Macintosh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Love and Meaning Sam Shpall The University of Sydney </vt:lpstr>
      <vt:lpstr>Overview of today’s themes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Plato’s Symposium</vt:lpstr>
      <vt:lpstr>The Platitude</vt:lpstr>
      <vt:lpstr>From Firestone’s The Dialectic of Sex</vt:lpstr>
      <vt:lpstr>PowerPoint Presentation</vt:lpstr>
      <vt:lpstr>PowerPoint Presentation</vt:lpstr>
      <vt:lpstr>From Aristotle, Nicomachean Ethics</vt:lpstr>
      <vt:lpstr>From St. Teresa of Avila</vt:lpstr>
      <vt:lpstr>From Remembrance of Things Past</vt:lpstr>
      <vt:lpstr>From Murdoch, The Black Prince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David Price</cp:lastModifiedBy>
  <cp:revision>91</cp:revision>
  <dcterms:created xsi:type="dcterms:W3CDTF">2010-04-12T23:12:02Z</dcterms:created>
  <dcterms:modified xsi:type="dcterms:W3CDTF">2016-07-22T21:39:14Z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