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72" r:id="rId4"/>
    <p:sldId id="259" r:id="rId5"/>
    <p:sldId id="258" r:id="rId6"/>
    <p:sldId id="281" r:id="rId7"/>
    <p:sldId id="282" r:id="rId8"/>
    <p:sldId id="260" r:id="rId9"/>
    <p:sldId id="263" r:id="rId10"/>
    <p:sldId id="265" r:id="rId11"/>
    <p:sldId id="266" r:id="rId12"/>
    <p:sldId id="267" r:id="rId13"/>
    <p:sldId id="269" r:id="rId14"/>
    <p:sldId id="284" r:id="rId15"/>
    <p:sldId id="276" r:id="rId16"/>
    <p:sldId id="283" r:id="rId17"/>
  </p:sldIdLst>
  <p:sldSz cx="9144000" cy="6858000" type="screen4x3"/>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9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5395" cy="49593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62933" y="0"/>
            <a:ext cx="2955395" cy="495935"/>
          </a:xfrm>
          <a:prstGeom prst="rect">
            <a:avLst/>
          </a:prstGeom>
        </p:spPr>
        <p:txBody>
          <a:bodyPr vert="horz" lIns="91440" tIns="45720" rIns="91440" bIns="45720" rtlCol="0"/>
          <a:lstStyle>
            <a:lvl1pPr algn="r">
              <a:defRPr sz="1200"/>
            </a:lvl1pPr>
          </a:lstStyle>
          <a:p>
            <a:fld id="{6AA40BC8-2B65-4656-8166-72CC89BAA677}" type="datetimeFigureOut">
              <a:rPr lang="en-AU" smtClean="0"/>
              <a:t>17/06/2016</a:t>
            </a:fld>
            <a:endParaRPr lang="en-AU"/>
          </a:p>
        </p:txBody>
      </p:sp>
      <p:sp>
        <p:nvSpPr>
          <p:cNvPr id="4" name="Footer Placeholder 3"/>
          <p:cNvSpPr>
            <a:spLocks noGrp="1"/>
          </p:cNvSpPr>
          <p:nvPr>
            <p:ph type="ftr" sz="quarter" idx="2"/>
          </p:nvPr>
        </p:nvSpPr>
        <p:spPr>
          <a:xfrm>
            <a:off x="1" y="9421176"/>
            <a:ext cx="2955395" cy="49593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62933" y="9421176"/>
            <a:ext cx="2955395" cy="495935"/>
          </a:xfrm>
          <a:prstGeom prst="rect">
            <a:avLst/>
          </a:prstGeom>
        </p:spPr>
        <p:txBody>
          <a:bodyPr vert="horz" lIns="91440" tIns="45720" rIns="91440" bIns="45720" rtlCol="0" anchor="b"/>
          <a:lstStyle>
            <a:lvl1pPr algn="r">
              <a:defRPr sz="1200"/>
            </a:lvl1pPr>
          </a:lstStyle>
          <a:p>
            <a:fld id="{8913C5E3-96E8-4F15-9B57-BE2356B28917}" type="slidenum">
              <a:rPr lang="en-AU" smtClean="0"/>
              <a:t>‹#›</a:t>
            </a:fld>
            <a:endParaRPr lang="en-AU"/>
          </a:p>
        </p:txBody>
      </p:sp>
    </p:spTree>
    <p:extLst>
      <p:ext uri="{BB962C8B-B14F-4D97-AF65-F5344CB8AC3E}">
        <p14:creationId xmlns:p14="http://schemas.microsoft.com/office/powerpoint/2010/main" val="2075762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5290" cy="495935"/>
          </a:xfrm>
          <a:prstGeom prst="rect">
            <a:avLst/>
          </a:prstGeom>
        </p:spPr>
        <p:txBody>
          <a:bodyPr vert="horz" lIns="95939" tIns="47969" rIns="95939" bIns="47969" rtlCol="0"/>
          <a:lstStyle>
            <a:lvl1pPr algn="l">
              <a:defRPr sz="1300"/>
            </a:lvl1pPr>
          </a:lstStyle>
          <a:p>
            <a:endParaRPr lang="en-AU"/>
          </a:p>
        </p:txBody>
      </p:sp>
      <p:sp>
        <p:nvSpPr>
          <p:cNvPr id="3" name="Date Placeholder 2"/>
          <p:cNvSpPr>
            <a:spLocks noGrp="1"/>
          </p:cNvSpPr>
          <p:nvPr>
            <p:ph type="dt" idx="1"/>
          </p:nvPr>
        </p:nvSpPr>
        <p:spPr>
          <a:xfrm>
            <a:off x="3863032" y="0"/>
            <a:ext cx="2955290" cy="495935"/>
          </a:xfrm>
          <a:prstGeom prst="rect">
            <a:avLst/>
          </a:prstGeom>
        </p:spPr>
        <p:txBody>
          <a:bodyPr vert="horz" lIns="95939" tIns="47969" rIns="95939" bIns="47969" rtlCol="0"/>
          <a:lstStyle>
            <a:lvl1pPr algn="r">
              <a:defRPr sz="1300"/>
            </a:lvl1pPr>
          </a:lstStyle>
          <a:p>
            <a:fld id="{D4CD8D96-B91D-4EF1-BD22-DE2B7DC953E9}" type="datetimeFigureOut">
              <a:rPr lang="en-AU" smtClean="0"/>
              <a:t>17/06/2016</a:t>
            </a:fld>
            <a:endParaRPr lang="en-AU"/>
          </a:p>
        </p:txBody>
      </p:sp>
      <p:sp>
        <p:nvSpPr>
          <p:cNvPr id="4" name="Slide Image Placeholder 3"/>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5939" tIns="47969" rIns="95939" bIns="47969" rtlCol="0" anchor="ctr"/>
          <a:lstStyle/>
          <a:p>
            <a:endParaRPr lang="en-AU"/>
          </a:p>
        </p:txBody>
      </p:sp>
      <p:sp>
        <p:nvSpPr>
          <p:cNvPr id="5" name="Notes Placeholder 4"/>
          <p:cNvSpPr>
            <a:spLocks noGrp="1"/>
          </p:cNvSpPr>
          <p:nvPr>
            <p:ph type="body" sz="quarter" idx="3"/>
          </p:nvPr>
        </p:nvSpPr>
        <p:spPr>
          <a:xfrm>
            <a:off x="681990" y="4711383"/>
            <a:ext cx="5455920" cy="4463415"/>
          </a:xfrm>
          <a:prstGeom prst="rect">
            <a:avLst/>
          </a:prstGeom>
        </p:spPr>
        <p:txBody>
          <a:bodyPr vert="horz" lIns="95939" tIns="47969" rIns="95939" bIns="479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421044"/>
            <a:ext cx="2955290" cy="495935"/>
          </a:xfrm>
          <a:prstGeom prst="rect">
            <a:avLst/>
          </a:prstGeom>
        </p:spPr>
        <p:txBody>
          <a:bodyPr vert="horz" lIns="95939" tIns="47969" rIns="95939" bIns="47969" rtlCol="0" anchor="b"/>
          <a:lstStyle>
            <a:lvl1pPr algn="l">
              <a:defRPr sz="1300"/>
            </a:lvl1pPr>
          </a:lstStyle>
          <a:p>
            <a:endParaRPr lang="en-AU"/>
          </a:p>
        </p:txBody>
      </p:sp>
      <p:sp>
        <p:nvSpPr>
          <p:cNvPr id="7" name="Slide Number Placeholder 6"/>
          <p:cNvSpPr>
            <a:spLocks noGrp="1"/>
          </p:cNvSpPr>
          <p:nvPr>
            <p:ph type="sldNum" sz="quarter" idx="5"/>
          </p:nvPr>
        </p:nvSpPr>
        <p:spPr>
          <a:xfrm>
            <a:off x="3863032" y="9421044"/>
            <a:ext cx="2955290" cy="495935"/>
          </a:xfrm>
          <a:prstGeom prst="rect">
            <a:avLst/>
          </a:prstGeom>
        </p:spPr>
        <p:txBody>
          <a:bodyPr vert="horz" lIns="95939" tIns="47969" rIns="95939" bIns="47969" rtlCol="0" anchor="b"/>
          <a:lstStyle>
            <a:lvl1pPr algn="r">
              <a:defRPr sz="1300"/>
            </a:lvl1pPr>
          </a:lstStyle>
          <a:p>
            <a:fld id="{BF2B8234-4268-4014-BC2A-3C734BB8AF52}" type="slidenum">
              <a:rPr lang="en-AU" smtClean="0"/>
              <a:t>‹#›</a:t>
            </a:fld>
            <a:endParaRPr lang="en-AU"/>
          </a:p>
        </p:txBody>
      </p:sp>
    </p:spTree>
    <p:extLst>
      <p:ext uri="{BB962C8B-B14F-4D97-AF65-F5344CB8AC3E}">
        <p14:creationId xmlns:p14="http://schemas.microsoft.com/office/powerpoint/2010/main" val="370999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F2B8234-4268-4014-BC2A-3C734BB8AF52}" type="slidenum">
              <a:rPr lang="en-AU" smtClean="0"/>
              <a:t>2</a:t>
            </a:fld>
            <a:endParaRPr lang="en-AU"/>
          </a:p>
        </p:txBody>
      </p:sp>
    </p:spTree>
    <p:extLst>
      <p:ext uri="{BB962C8B-B14F-4D97-AF65-F5344CB8AC3E}">
        <p14:creationId xmlns:p14="http://schemas.microsoft.com/office/powerpoint/2010/main" val="246841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EE47B21-B2E0-412A-A3E6-0CD622FD5A84}" type="datetimeFigureOut">
              <a:rPr lang="en-AU" smtClean="0"/>
              <a:t>17/06/2016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195860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EE47B21-B2E0-412A-A3E6-0CD622FD5A84}" type="datetimeFigureOut">
              <a:rPr lang="en-AU" smtClean="0"/>
              <a:t>17/06/2016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256383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EE47B21-B2E0-412A-A3E6-0CD622FD5A84}" type="datetimeFigureOut">
              <a:rPr lang="en-AU" smtClean="0"/>
              <a:t>17/06/2016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408107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EE47B21-B2E0-412A-A3E6-0CD622FD5A84}" type="datetimeFigureOut">
              <a:rPr lang="en-AU" smtClean="0"/>
              <a:t>17/06/2016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362890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47B21-B2E0-412A-A3E6-0CD622FD5A84}" type="datetimeFigureOut">
              <a:rPr lang="en-AU" smtClean="0"/>
              <a:t>17/06/2016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337558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EE47B21-B2E0-412A-A3E6-0CD622FD5A84}" type="datetimeFigureOut">
              <a:rPr lang="en-AU" smtClean="0"/>
              <a:t>17/06/2016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178701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EE47B21-B2E0-412A-A3E6-0CD622FD5A84}" type="datetimeFigureOut">
              <a:rPr lang="en-AU" smtClean="0"/>
              <a:t>17/06/2016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29342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EE47B21-B2E0-412A-A3E6-0CD622FD5A84}" type="datetimeFigureOut">
              <a:rPr lang="en-AU" smtClean="0"/>
              <a:t>17/06/2016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249267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47B21-B2E0-412A-A3E6-0CD622FD5A84}" type="datetimeFigureOut">
              <a:rPr lang="en-AU" smtClean="0"/>
              <a:t>17/06/2016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3895577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47B21-B2E0-412A-A3E6-0CD622FD5A84}" type="datetimeFigureOut">
              <a:rPr lang="en-AU" smtClean="0"/>
              <a:t>17/06/2016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1743237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47B21-B2E0-412A-A3E6-0CD622FD5A84}" type="datetimeFigureOut">
              <a:rPr lang="en-AU" smtClean="0"/>
              <a:t>17/06/2016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9812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47B21-B2E0-412A-A3E6-0CD622FD5A84}" type="datetimeFigureOut">
              <a:rPr lang="en-AU" smtClean="0"/>
              <a:t>17/06/2016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93899-DD0D-4B64-AFD0-185C5DD7B0FD}" type="slidenum">
              <a:rPr lang="en-AU" smtClean="0"/>
              <a:t>‹#›</a:t>
            </a:fld>
            <a:endParaRPr lang="en-AU"/>
          </a:p>
        </p:txBody>
      </p:sp>
    </p:spTree>
    <p:extLst>
      <p:ext uri="{BB962C8B-B14F-4D97-AF65-F5344CB8AC3E}">
        <p14:creationId xmlns:p14="http://schemas.microsoft.com/office/powerpoint/2010/main" val="1788722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n.wikipedia.org/wiki/Spring_and_Autumn_period#/media/File:Chinese_plain_5c._BC-en.svg"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4725144"/>
            <a:ext cx="6400800" cy="1608584"/>
          </a:xfrm>
        </p:spPr>
        <p:txBody>
          <a:bodyPr>
            <a:normAutofit fontScale="85000" lnSpcReduction="20000"/>
          </a:bodyPr>
          <a:lstStyle/>
          <a:p>
            <a:r>
              <a:rPr lang="en-AU" b="1" dirty="0" smtClean="0">
                <a:solidFill>
                  <a:schemeClr val="bg2">
                    <a:lumMod val="25000"/>
                  </a:schemeClr>
                </a:solidFill>
              </a:rPr>
              <a:t>Sceptical questions from Chinese philosophy: the </a:t>
            </a:r>
            <a:r>
              <a:rPr lang="en-AU" b="1" i="1" dirty="0" smtClean="0">
                <a:solidFill>
                  <a:schemeClr val="bg2">
                    <a:lumMod val="25000"/>
                  </a:schemeClr>
                </a:solidFill>
              </a:rPr>
              <a:t>Zhuangzi</a:t>
            </a:r>
          </a:p>
          <a:p>
            <a:endParaRPr lang="en-AU" sz="2000" b="1" dirty="0" smtClean="0">
              <a:solidFill>
                <a:schemeClr val="bg2">
                  <a:lumMod val="10000"/>
                </a:schemeClr>
              </a:solidFill>
            </a:endParaRPr>
          </a:p>
          <a:p>
            <a:r>
              <a:rPr lang="en-AU" sz="2000" b="1" dirty="0" smtClean="0">
                <a:solidFill>
                  <a:schemeClr val="bg2">
                    <a:lumMod val="10000"/>
                  </a:schemeClr>
                </a:solidFill>
              </a:rPr>
              <a:t>A/Prof Karyn Lai</a:t>
            </a:r>
          </a:p>
          <a:p>
            <a:r>
              <a:rPr lang="en-AU" sz="2000" b="1" dirty="0" smtClean="0">
                <a:solidFill>
                  <a:schemeClr val="bg2">
                    <a:lumMod val="10000"/>
                  </a:schemeClr>
                </a:solidFill>
              </a:rPr>
              <a:t>School of Humanities and Languages, UNSW</a:t>
            </a:r>
            <a:endParaRPr lang="en-AU" sz="2000" dirty="0">
              <a:solidFill>
                <a:schemeClr val="bg2">
                  <a:lumMod val="10000"/>
                </a:schemeClr>
              </a:solidFill>
            </a:endParaRPr>
          </a:p>
        </p:txBody>
      </p:sp>
      <p:pic>
        <p:nvPicPr>
          <p:cNvPr id="1026" name="Picture 2" descr="https://www.asianart.com/exhibitions/taoism/large/butterf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80728"/>
            <a:ext cx="6336704" cy="36436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80312" y="1414002"/>
            <a:ext cx="1368152" cy="3139321"/>
          </a:xfrm>
          <a:prstGeom prst="rect">
            <a:avLst/>
          </a:prstGeom>
          <a:noFill/>
        </p:spPr>
        <p:txBody>
          <a:bodyPr wrap="square" rtlCol="0">
            <a:spAutoFit/>
          </a:bodyPr>
          <a:lstStyle/>
          <a:p>
            <a:r>
              <a:rPr lang="en-AU" b="1" dirty="0"/>
              <a:t>Lu </a:t>
            </a:r>
            <a:r>
              <a:rPr lang="en-AU" b="1" dirty="0" err="1"/>
              <a:t>Zhi</a:t>
            </a:r>
            <a:r>
              <a:rPr lang="en-AU" b="1" dirty="0"/>
              <a:t> </a:t>
            </a:r>
            <a:br>
              <a:rPr lang="en-AU" b="1" dirty="0"/>
            </a:br>
            <a:r>
              <a:rPr lang="en-AU" i="1" dirty="0"/>
              <a:t>Zhuangzi Dreaming of a </a:t>
            </a:r>
            <a:r>
              <a:rPr lang="en-AU" i="1" dirty="0" smtClean="0"/>
              <a:t>Butterfly</a:t>
            </a:r>
          </a:p>
          <a:p>
            <a:r>
              <a:rPr lang="en-AU" dirty="0" smtClean="0"/>
              <a:t>(Ming </a:t>
            </a:r>
            <a:r>
              <a:rPr lang="en-AU" dirty="0"/>
              <a:t>dynasty, mid-16th century</a:t>
            </a:r>
            <a:br>
              <a:rPr lang="en-AU" dirty="0"/>
            </a:br>
            <a:r>
              <a:rPr lang="en-AU" dirty="0"/>
              <a:t>Ink on silk</a:t>
            </a:r>
            <a:br>
              <a:rPr lang="en-AU" dirty="0"/>
            </a:br>
            <a:r>
              <a:rPr lang="en-AU" dirty="0"/>
              <a:t>29.4 x 51.4 </a:t>
            </a:r>
            <a:r>
              <a:rPr lang="en-AU" dirty="0" smtClean="0"/>
              <a:t>cm)</a:t>
            </a:r>
            <a:endParaRPr lang="en-AU" dirty="0"/>
          </a:p>
        </p:txBody>
      </p:sp>
    </p:spTree>
    <p:extLst>
      <p:ext uri="{BB962C8B-B14F-4D97-AF65-F5344CB8AC3E}">
        <p14:creationId xmlns:p14="http://schemas.microsoft.com/office/powerpoint/2010/main" val="489314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0" y="1485900"/>
            <a:ext cx="4876800" cy="4893647"/>
          </a:xfrm>
          <a:prstGeom prst="rect">
            <a:avLst/>
          </a:prstGeom>
          <a:solidFill>
            <a:schemeClr val="bg1"/>
          </a:solidFill>
          <a:ln w="50800">
            <a:noFill/>
          </a:ln>
          <a:effectLst/>
        </p:spPr>
        <p:txBody>
          <a:bodyPr wrap="square" rtlCol="0">
            <a:spAutoFit/>
          </a:bodyPr>
          <a:lstStyle/>
          <a:p>
            <a:r>
              <a:rPr lang="en-AU" sz="2400" dirty="0" smtClean="0">
                <a:latin typeface="+mj-lt"/>
              </a:rPr>
              <a:t>Wheelmaker ‘Flat’: </a:t>
            </a:r>
            <a:r>
              <a:rPr lang="en-AU" sz="2400" dirty="0">
                <a:latin typeface="+mj-lt"/>
              </a:rPr>
              <a:t>"May I ask what words are in the book Your Grace is reading?"</a:t>
            </a:r>
            <a:br>
              <a:rPr lang="en-AU" sz="2400" dirty="0">
                <a:latin typeface="+mj-lt"/>
              </a:rPr>
            </a:br>
            <a:r>
              <a:rPr lang="en-AU" sz="2400" dirty="0">
                <a:latin typeface="+mj-lt"/>
              </a:rPr>
              <a:t/>
            </a:r>
            <a:br>
              <a:rPr lang="en-AU" sz="2400" dirty="0">
                <a:latin typeface="+mj-lt"/>
              </a:rPr>
            </a:br>
            <a:r>
              <a:rPr lang="en-AU" sz="2400" dirty="0">
                <a:latin typeface="+mj-lt"/>
              </a:rPr>
              <a:t>"The classic of a famous sage," the Duke responded.</a:t>
            </a:r>
            <a:br>
              <a:rPr lang="en-AU" sz="2400" dirty="0">
                <a:latin typeface="+mj-lt"/>
              </a:rPr>
            </a:br>
            <a:r>
              <a:rPr lang="en-AU" sz="2400" dirty="0">
                <a:latin typeface="+mj-lt"/>
              </a:rPr>
              <a:t/>
            </a:r>
            <a:br>
              <a:rPr lang="en-AU" sz="2400" dirty="0">
                <a:latin typeface="+mj-lt"/>
              </a:rPr>
            </a:br>
            <a:r>
              <a:rPr lang="en-AU" sz="2400" dirty="0">
                <a:latin typeface="+mj-lt"/>
              </a:rPr>
              <a:t>"Is he still alive?"</a:t>
            </a:r>
            <a:br>
              <a:rPr lang="en-AU" sz="2400" dirty="0">
                <a:latin typeface="+mj-lt"/>
              </a:rPr>
            </a:br>
            <a:r>
              <a:rPr lang="en-AU" sz="2400" dirty="0">
                <a:latin typeface="+mj-lt"/>
              </a:rPr>
              <a:t/>
            </a:r>
            <a:br>
              <a:rPr lang="en-AU" sz="2400" dirty="0">
                <a:latin typeface="+mj-lt"/>
              </a:rPr>
            </a:br>
            <a:r>
              <a:rPr lang="en-AU" sz="2400" dirty="0">
                <a:latin typeface="+mj-lt"/>
              </a:rPr>
              <a:t>"Oh no, he is long dead." </a:t>
            </a:r>
            <a:br>
              <a:rPr lang="en-AU" sz="2400" dirty="0">
                <a:latin typeface="+mj-lt"/>
              </a:rPr>
            </a:br>
            <a:r>
              <a:rPr lang="en-AU" sz="2400" dirty="0">
                <a:latin typeface="+mj-lt"/>
              </a:rPr>
              <a:t/>
            </a:r>
            <a:br>
              <a:rPr lang="en-AU" sz="2400" dirty="0">
                <a:latin typeface="+mj-lt"/>
              </a:rPr>
            </a:br>
            <a:r>
              <a:rPr lang="en-AU" sz="2400" dirty="0">
                <a:latin typeface="+mj-lt"/>
              </a:rPr>
              <a:t>"Then you've been reading the dregs left over by a dead man, isn't it?" </a:t>
            </a:r>
            <a:endParaRPr lang="en-AU" sz="2400" b="1" dirty="0">
              <a:latin typeface="+mj-lt"/>
            </a:endParaRPr>
          </a:p>
        </p:txBody>
      </p:sp>
      <p:pic>
        <p:nvPicPr>
          <p:cNvPr id="2050" name="Picture 2" descr="http://4.bp.blogspot.com/-aOu8_QaHDFk/TyY-gZlCtDI/AAAAAAAAAgc/FYwIdY_cFJw/s320/wheelwrigh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391" y="1447800"/>
            <a:ext cx="2924175" cy="47986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6" y="476672"/>
            <a:ext cx="7848872" cy="1323439"/>
          </a:xfrm>
          <a:prstGeom prst="rect">
            <a:avLst/>
          </a:prstGeom>
          <a:noFill/>
        </p:spPr>
        <p:txBody>
          <a:bodyPr wrap="square" rtlCol="0">
            <a:spAutoFit/>
          </a:bodyPr>
          <a:lstStyle/>
          <a:p>
            <a:r>
              <a:rPr lang="en-AU" sz="4000" dirty="0"/>
              <a:t>The wheelmaker and the Duke</a:t>
            </a:r>
          </a:p>
          <a:p>
            <a:endParaRPr lang="en-AU" sz="4000" dirty="0"/>
          </a:p>
        </p:txBody>
      </p:sp>
    </p:spTree>
    <p:extLst>
      <p:ext uri="{BB962C8B-B14F-4D97-AF65-F5344CB8AC3E}">
        <p14:creationId xmlns:p14="http://schemas.microsoft.com/office/powerpoint/2010/main" val="178751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466" y="2438400"/>
            <a:ext cx="8144933" cy="477054"/>
          </a:xfrm>
          <a:prstGeom prst="rect">
            <a:avLst/>
          </a:prstGeom>
          <a:solidFill>
            <a:schemeClr val="bg1"/>
          </a:solidFill>
          <a:ln w="50800">
            <a:noFill/>
          </a:ln>
          <a:effectLst/>
        </p:spPr>
        <p:txBody>
          <a:bodyPr wrap="square" rtlCol="0">
            <a:spAutoFit/>
          </a:bodyPr>
          <a:lstStyle/>
          <a:p>
            <a:pPr marL="342900" indent="-342900">
              <a:buFont typeface="Wingdings" panose="05000000000000000000" pitchFamily="2" charset="2"/>
              <a:buChar char="v"/>
            </a:pPr>
            <a:endParaRPr lang="en-AU" sz="2500" b="1" dirty="0">
              <a:latin typeface="Berlin Sans FB" panose="020E0602020502020306" pitchFamily="34" charset="0"/>
            </a:endParaRPr>
          </a:p>
        </p:txBody>
      </p:sp>
      <p:grpSp>
        <p:nvGrpSpPr>
          <p:cNvPr id="9" name="Group 8"/>
          <p:cNvGrpSpPr/>
          <p:nvPr/>
        </p:nvGrpSpPr>
        <p:grpSpPr>
          <a:xfrm>
            <a:off x="107504" y="533400"/>
            <a:ext cx="4964030" cy="3903712"/>
            <a:chOff x="496436" y="533400"/>
            <a:chExt cx="4575098" cy="3489509"/>
          </a:xfrm>
        </p:grpSpPr>
        <p:grpSp>
          <p:nvGrpSpPr>
            <p:cNvPr id="3" name="Group 2"/>
            <p:cNvGrpSpPr/>
            <p:nvPr/>
          </p:nvGrpSpPr>
          <p:grpSpPr>
            <a:xfrm>
              <a:off x="496436" y="533400"/>
              <a:ext cx="4575098" cy="3489509"/>
              <a:chOff x="732167" y="1496260"/>
              <a:chExt cx="5935333" cy="3563398"/>
            </a:xfrm>
          </p:grpSpPr>
          <p:pic>
            <p:nvPicPr>
              <p:cNvPr id="1027"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bwMode="auto">
              <a:xfrm rot="60000">
                <a:off x="732167" y="1496260"/>
                <a:ext cx="5584166" cy="351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124200" y="4876800"/>
                <a:ext cx="3543300" cy="182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p:cNvSpPr/>
            <p:nvPr/>
          </p:nvSpPr>
          <p:spPr>
            <a:xfrm>
              <a:off x="1905000" y="3843843"/>
              <a:ext cx="1219200" cy="179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 name="Cloud Callout 6"/>
          <p:cNvSpPr/>
          <p:nvPr/>
        </p:nvSpPr>
        <p:spPr>
          <a:xfrm>
            <a:off x="4716015" y="492938"/>
            <a:ext cx="4427985" cy="6265555"/>
          </a:xfrm>
          <a:prstGeom prst="cloudCallout">
            <a:avLst>
              <a:gd name="adj1" fmla="val -100711"/>
              <a:gd name="adj2" fmla="val -3093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200" dirty="0" smtClean="0">
                <a:solidFill>
                  <a:schemeClr val="tx1"/>
                </a:solidFill>
              </a:rPr>
              <a:t>If </a:t>
            </a:r>
            <a:r>
              <a:rPr lang="en-AU" sz="2200" dirty="0">
                <a:solidFill>
                  <a:schemeClr val="tx1"/>
                </a:solidFill>
              </a:rPr>
              <a:t>the blows of the mallet are too gentle, the chisel slides and won't take hold. But if they're too hard, it bites in and won't budge. Not too gentle, not too hard - you can get it in your hand and feel it in your mind. </a:t>
            </a:r>
            <a:endParaRPr lang="en-AU" sz="2200" dirty="0" smtClean="0">
              <a:solidFill>
                <a:schemeClr val="tx1"/>
              </a:solidFill>
            </a:endParaRPr>
          </a:p>
          <a:p>
            <a:pPr algn="ctr"/>
            <a:r>
              <a:rPr lang="en-AU" sz="2200" dirty="0" smtClean="0">
                <a:solidFill>
                  <a:schemeClr val="tx1"/>
                </a:solidFill>
              </a:rPr>
              <a:t>You </a:t>
            </a:r>
            <a:r>
              <a:rPr lang="en-AU" sz="2200" dirty="0">
                <a:solidFill>
                  <a:schemeClr val="tx1"/>
                </a:solidFill>
              </a:rPr>
              <a:t>can't put it into words, and yet there's a knack to it somehow. </a:t>
            </a:r>
          </a:p>
        </p:txBody>
      </p:sp>
    </p:spTree>
    <p:extLst>
      <p:ext uri="{BB962C8B-B14F-4D97-AF65-F5344CB8AC3E}">
        <p14:creationId xmlns:p14="http://schemas.microsoft.com/office/powerpoint/2010/main" val="138223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466" y="2438400"/>
            <a:ext cx="8144933" cy="477054"/>
          </a:xfrm>
          <a:prstGeom prst="rect">
            <a:avLst/>
          </a:prstGeom>
          <a:solidFill>
            <a:schemeClr val="bg1"/>
          </a:solidFill>
          <a:ln w="50800">
            <a:noFill/>
          </a:ln>
          <a:effectLst/>
        </p:spPr>
        <p:txBody>
          <a:bodyPr wrap="square" rtlCol="0">
            <a:spAutoFit/>
          </a:bodyPr>
          <a:lstStyle/>
          <a:p>
            <a:pPr marL="342900" indent="-342900">
              <a:buFont typeface="Wingdings" panose="05000000000000000000" pitchFamily="2" charset="2"/>
              <a:buChar char="v"/>
            </a:pPr>
            <a:endParaRPr lang="en-AU" sz="2500" b="1" dirty="0">
              <a:latin typeface="Berlin Sans FB" panose="020E0602020502020306" pitchFamily="34" charset="0"/>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344604" y="1543050"/>
            <a:ext cx="6475868" cy="4982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5652120" y="1543050"/>
            <a:ext cx="1080120" cy="8953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Cloud Callout 9"/>
          <p:cNvSpPr/>
          <p:nvPr/>
        </p:nvSpPr>
        <p:spPr>
          <a:xfrm>
            <a:off x="262466" y="85323"/>
            <a:ext cx="6624736" cy="2915454"/>
          </a:xfrm>
          <a:prstGeom prst="cloudCallout">
            <a:avLst>
              <a:gd name="adj1" fmla="val 45807"/>
              <a:gd name="adj2" fmla="val 4075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200" dirty="0">
                <a:solidFill>
                  <a:schemeClr val="tx1"/>
                </a:solidFill>
              </a:rPr>
              <a:t>I can't teach it to my son, and he can't learn it from me. So I've gone along for seventy years and at my age I'm still </a:t>
            </a:r>
            <a:r>
              <a:rPr lang="en-AU" sz="2200" dirty="0" err="1">
                <a:solidFill>
                  <a:schemeClr val="tx1"/>
                </a:solidFill>
              </a:rPr>
              <a:t>chiseling</a:t>
            </a:r>
            <a:r>
              <a:rPr lang="en-AU" sz="2200" dirty="0">
                <a:solidFill>
                  <a:schemeClr val="tx1"/>
                </a:solidFill>
              </a:rPr>
              <a:t> wheels.</a:t>
            </a:r>
          </a:p>
        </p:txBody>
      </p:sp>
    </p:spTree>
    <p:extLst>
      <p:ext uri="{BB962C8B-B14F-4D97-AF65-F5344CB8AC3E}">
        <p14:creationId xmlns:p14="http://schemas.microsoft.com/office/powerpoint/2010/main" val="295948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colorTemperature colorTemp="5300"/>
                    </a14:imgEffect>
                    <a14:imgEffect>
                      <a14:saturation sat="95000"/>
                    </a14:imgEffect>
                    <a14:imgEffect>
                      <a14:brightnessContrast bright="29000" contrast="-44000"/>
                    </a14:imgEffect>
                  </a14:imgLayer>
                </a14:imgProps>
              </a:ext>
              <a:ext uri="{28A0092B-C50C-407E-A947-70E740481C1C}">
                <a14:useLocalDpi xmlns:a14="http://schemas.microsoft.com/office/drawing/2010/main" val="0"/>
              </a:ext>
            </a:extLst>
          </a:blip>
          <a:srcRect/>
          <a:stretch/>
        </p:blipFill>
        <p:spPr bwMode="auto">
          <a:xfrm>
            <a:off x="0" y="1124744"/>
            <a:ext cx="9170232"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78098"/>
          </a:xfrm>
        </p:spPr>
        <p:txBody>
          <a:bodyPr>
            <a:normAutofit/>
          </a:bodyPr>
          <a:lstStyle/>
          <a:p>
            <a:r>
              <a:rPr lang="en-AU" sz="3200" dirty="0"/>
              <a:t>The hunchback cicada catcher </a:t>
            </a:r>
          </a:p>
        </p:txBody>
      </p:sp>
      <p:sp>
        <p:nvSpPr>
          <p:cNvPr id="3" name="Content Placeholder 2"/>
          <p:cNvSpPr>
            <a:spLocks noGrp="1"/>
          </p:cNvSpPr>
          <p:nvPr>
            <p:ph idx="1"/>
          </p:nvPr>
        </p:nvSpPr>
        <p:spPr>
          <a:xfrm>
            <a:off x="107504" y="3140968"/>
            <a:ext cx="7560840" cy="1728192"/>
          </a:xfrm>
        </p:spPr>
        <p:style>
          <a:lnRef idx="3">
            <a:schemeClr val="lt1"/>
          </a:lnRef>
          <a:fillRef idx="1">
            <a:schemeClr val="accent4"/>
          </a:fillRef>
          <a:effectRef idx="1">
            <a:schemeClr val="accent4"/>
          </a:effectRef>
          <a:fontRef idx="minor">
            <a:schemeClr val="lt1"/>
          </a:fontRef>
        </p:style>
        <p:txBody>
          <a:bodyPr>
            <a:normAutofit/>
          </a:bodyPr>
          <a:lstStyle/>
          <a:p>
            <a:pPr marL="0" indent="0">
              <a:buNone/>
            </a:pPr>
            <a:r>
              <a:rPr lang="en-AU" sz="2000" dirty="0" smtClean="0">
                <a:solidFill>
                  <a:schemeClr val="bg1"/>
                </a:solidFill>
                <a:latin typeface="Corbel" panose="020B0503020204020204" pitchFamily="34" charset="0"/>
              </a:rPr>
              <a:t>“For the first five or six months I practise balancing two balls on top of each other on the end of the pole and, if they don’t fall off, I will lose very few cicadas.  Then I balance three balls and, if they don’t fall off, I will lose only one cicada in ten.  Then I balance five balls and, if they don’t fall off, I know it will be as easy as grabbing them with my hand. </a:t>
            </a:r>
          </a:p>
        </p:txBody>
      </p:sp>
      <p:sp>
        <p:nvSpPr>
          <p:cNvPr id="4" name="TextBox 3"/>
          <p:cNvSpPr txBox="1"/>
          <p:nvPr/>
        </p:nvSpPr>
        <p:spPr>
          <a:xfrm>
            <a:off x="5076056" y="908720"/>
            <a:ext cx="3960440" cy="147732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AU" dirty="0">
                <a:solidFill>
                  <a:schemeClr val="bg1"/>
                </a:solidFill>
                <a:latin typeface="Corbel" panose="020B0503020204020204" pitchFamily="34" charset="0"/>
              </a:rPr>
              <a:t>When Confucius was on his way to Chu, he passed through a forest where he saw a hunchback catching cicadas with a sticky pole as easily as though he were grabbing them with his hand…  </a:t>
            </a:r>
          </a:p>
        </p:txBody>
      </p:sp>
    </p:spTree>
    <p:extLst>
      <p:ext uri="{BB962C8B-B14F-4D97-AF65-F5344CB8AC3E}">
        <p14:creationId xmlns:p14="http://schemas.microsoft.com/office/powerpoint/2010/main" val="244939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colorTemperature colorTemp="5300"/>
                    </a14:imgEffect>
                    <a14:imgEffect>
                      <a14:saturation sat="95000"/>
                    </a14:imgEffect>
                    <a14:imgEffect>
                      <a14:brightnessContrast bright="29000" contrast="-44000"/>
                    </a14:imgEffect>
                  </a14:imgLayer>
                </a14:imgProps>
              </a:ext>
              <a:ext uri="{28A0092B-C50C-407E-A947-70E740481C1C}">
                <a14:useLocalDpi xmlns:a14="http://schemas.microsoft.com/office/drawing/2010/main" val="0"/>
              </a:ext>
            </a:extLst>
          </a:blip>
          <a:srcRect/>
          <a:stretch/>
        </p:blipFill>
        <p:spPr bwMode="auto">
          <a:xfrm>
            <a:off x="0" y="1124744"/>
            <a:ext cx="9170232"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78098"/>
          </a:xfrm>
        </p:spPr>
        <p:txBody>
          <a:bodyPr>
            <a:normAutofit/>
          </a:bodyPr>
          <a:lstStyle/>
          <a:p>
            <a:r>
              <a:rPr lang="en-AU" sz="3200" dirty="0"/>
              <a:t>The hunchback cicada catcher </a:t>
            </a:r>
          </a:p>
        </p:txBody>
      </p:sp>
      <p:sp>
        <p:nvSpPr>
          <p:cNvPr id="3" name="Content Placeholder 2"/>
          <p:cNvSpPr>
            <a:spLocks noGrp="1"/>
          </p:cNvSpPr>
          <p:nvPr>
            <p:ph idx="1"/>
          </p:nvPr>
        </p:nvSpPr>
        <p:spPr>
          <a:xfrm>
            <a:off x="107504" y="3140968"/>
            <a:ext cx="7560840" cy="3717032"/>
          </a:xfrm>
        </p:spPr>
        <p:style>
          <a:lnRef idx="3">
            <a:schemeClr val="lt1"/>
          </a:lnRef>
          <a:fillRef idx="1">
            <a:schemeClr val="accent4"/>
          </a:fillRef>
          <a:effectRef idx="1">
            <a:schemeClr val="accent4"/>
          </a:effectRef>
          <a:fontRef idx="minor">
            <a:schemeClr val="lt1"/>
          </a:fontRef>
        </p:style>
        <p:txBody>
          <a:bodyPr>
            <a:normAutofit/>
          </a:bodyPr>
          <a:lstStyle/>
          <a:p>
            <a:pPr marL="0" indent="0">
              <a:buNone/>
            </a:pPr>
            <a:r>
              <a:rPr lang="en-AU" sz="2000" dirty="0" smtClean="0">
                <a:solidFill>
                  <a:schemeClr val="bg1"/>
                </a:solidFill>
                <a:latin typeface="Corbel" panose="020B0503020204020204" pitchFamily="34" charset="0"/>
              </a:rPr>
              <a:t>“For the first five or six months I practise balancing two balls on top of each other on the end of the pole and, if they don’t fall off, I will lose very few cicadas.  Then I balance three balls and, if they don’t fall off, I will lose only one cicada in ten.  Then I balance five balls and, if they don’t fall off, I know it will be as easy as grabbing them with my hand. </a:t>
            </a:r>
          </a:p>
          <a:p>
            <a:pPr marL="0" indent="0">
              <a:buNone/>
            </a:pPr>
            <a:r>
              <a:rPr lang="en-AU" sz="2000" dirty="0" smtClean="0">
                <a:solidFill>
                  <a:schemeClr val="bg1"/>
                </a:solidFill>
                <a:latin typeface="Corbel" panose="020B0503020204020204" pitchFamily="34" charset="0"/>
              </a:rPr>
              <a:t>I position my body like a stiff tree trunk and hold my arm like an old dry limb.  No matter how expansive heaven and earth are, or how numerous the ten thousand things, I’m aware of nothing but cicada wings…how can I help but succeed in taking them?’ </a:t>
            </a:r>
          </a:p>
          <a:p>
            <a:pPr marL="0" indent="0">
              <a:buNone/>
            </a:pPr>
            <a:r>
              <a:rPr lang="en-AU" sz="1800" dirty="0" smtClean="0">
                <a:solidFill>
                  <a:schemeClr val="bg1"/>
                </a:solidFill>
                <a:latin typeface="Corbel" panose="020B0503020204020204" pitchFamily="34" charset="0"/>
              </a:rPr>
              <a:t>(</a:t>
            </a:r>
            <a:r>
              <a:rPr lang="en-GB" sz="1800" i="1" dirty="0">
                <a:solidFill>
                  <a:schemeClr val="bg1"/>
                </a:solidFill>
                <a:latin typeface="Corbel" panose="020B0503020204020204" pitchFamily="34" charset="0"/>
              </a:rPr>
              <a:t>Zhuangzi </a:t>
            </a:r>
            <a:r>
              <a:rPr lang="en-GB" sz="1800" dirty="0">
                <a:solidFill>
                  <a:schemeClr val="bg1"/>
                </a:solidFill>
                <a:latin typeface="Corbel" panose="020B0503020204020204" pitchFamily="34" charset="0"/>
              </a:rPr>
              <a:t>48/19/17-21. Adapted from the translation by</a:t>
            </a:r>
            <a:r>
              <a:rPr lang="en-AU" sz="1800" dirty="0">
                <a:solidFill>
                  <a:schemeClr val="bg1"/>
                </a:solidFill>
                <a:latin typeface="Corbel" panose="020B0503020204020204" pitchFamily="34" charset="0"/>
              </a:rPr>
              <a:t> Watson 1968: 199-200</a:t>
            </a:r>
            <a:r>
              <a:rPr lang="en-AU" sz="1800" dirty="0" smtClean="0">
                <a:solidFill>
                  <a:schemeClr val="bg1"/>
                </a:solidFill>
                <a:latin typeface="Corbel" panose="020B0503020204020204" pitchFamily="34" charset="0"/>
              </a:rPr>
              <a:t>).</a:t>
            </a:r>
            <a:endParaRPr lang="en-AU" sz="1800" dirty="0">
              <a:solidFill>
                <a:schemeClr val="bg1"/>
              </a:solidFill>
              <a:latin typeface="Corbel" panose="020B0503020204020204" pitchFamily="34" charset="0"/>
            </a:endParaRPr>
          </a:p>
        </p:txBody>
      </p:sp>
      <p:sp>
        <p:nvSpPr>
          <p:cNvPr id="4" name="TextBox 3"/>
          <p:cNvSpPr txBox="1"/>
          <p:nvPr/>
        </p:nvSpPr>
        <p:spPr>
          <a:xfrm>
            <a:off x="5076056" y="908720"/>
            <a:ext cx="3960440" cy="147732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AU" dirty="0">
                <a:solidFill>
                  <a:schemeClr val="bg1"/>
                </a:solidFill>
                <a:latin typeface="Corbel" panose="020B0503020204020204" pitchFamily="34" charset="0"/>
              </a:rPr>
              <a:t>When Confucius was on his way to Chu, he passed through a forest where he saw a hunchback catching cicadas with a sticky pole as easily as though he were grabbing them with his hand…  </a:t>
            </a:r>
          </a:p>
        </p:txBody>
      </p:sp>
    </p:spTree>
    <p:extLst>
      <p:ext uri="{BB962C8B-B14F-4D97-AF65-F5344CB8AC3E}">
        <p14:creationId xmlns:p14="http://schemas.microsoft.com/office/powerpoint/2010/main" val="2138105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Zhuangzi’s questions</a:t>
            </a:r>
            <a:endParaRPr lang="en-AU" dirty="0"/>
          </a:p>
        </p:txBody>
      </p:sp>
      <p:sp>
        <p:nvSpPr>
          <p:cNvPr id="4" name="TextBox 3"/>
          <p:cNvSpPr txBox="1"/>
          <p:nvPr/>
        </p:nvSpPr>
        <p:spPr>
          <a:xfrm>
            <a:off x="611560" y="1264692"/>
            <a:ext cx="8136904" cy="1754326"/>
          </a:xfrm>
          <a:prstGeom prst="rect">
            <a:avLst/>
          </a:prstGeom>
          <a:solidFill>
            <a:schemeClr val="accent3">
              <a:lumMod val="40000"/>
              <a:lumOff val="60000"/>
            </a:schemeClr>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AU" sz="3600" dirty="0"/>
              <a:t>What do we know?</a:t>
            </a:r>
          </a:p>
          <a:p>
            <a:pPr lvl="1"/>
            <a:r>
              <a:rPr lang="en-AU" sz="3600" dirty="0" smtClean="0"/>
              <a:t>- Insularity</a:t>
            </a:r>
            <a:endParaRPr lang="en-AU" sz="3600" dirty="0"/>
          </a:p>
          <a:p>
            <a:pPr lvl="1"/>
            <a:r>
              <a:rPr lang="en-AU" sz="3600" dirty="0" smtClean="0"/>
              <a:t>- The </a:t>
            </a:r>
            <a:r>
              <a:rPr lang="en-AU" sz="3600" dirty="0"/>
              <a:t>familiar, the safe and the </a:t>
            </a:r>
            <a:r>
              <a:rPr lang="en-AU" sz="3600" dirty="0" smtClean="0"/>
              <a:t>habitual</a:t>
            </a:r>
            <a:endParaRPr lang="en-AU" sz="3600" dirty="0"/>
          </a:p>
        </p:txBody>
      </p:sp>
      <p:sp>
        <p:nvSpPr>
          <p:cNvPr id="3" name="Content Placeholder 2"/>
          <p:cNvSpPr>
            <a:spLocks noGrp="1"/>
          </p:cNvSpPr>
          <p:nvPr>
            <p:ph idx="1"/>
          </p:nvPr>
        </p:nvSpPr>
        <p:spPr>
          <a:xfrm>
            <a:off x="971600" y="2924944"/>
            <a:ext cx="7848872" cy="2952328"/>
          </a:xfrm>
          <a:solidFill>
            <a:schemeClr val="accent3">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a:bodyPr>
          <a:lstStyle/>
          <a:p>
            <a:pPr marL="0" indent="0" algn="ctr">
              <a:buNone/>
            </a:pPr>
            <a:endParaRPr lang="en-AU" sz="1400" dirty="0" smtClean="0"/>
          </a:p>
          <a:p>
            <a:pPr marL="0" indent="0" algn="ctr">
              <a:buNone/>
            </a:pPr>
            <a:r>
              <a:rPr lang="en-AU" dirty="0" smtClean="0"/>
              <a:t>The Zhuangzi’s epistemological paradigm</a:t>
            </a:r>
          </a:p>
          <a:p>
            <a:pPr lvl="1" algn="ctr"/>
            <a:r>
              <a:rPr lang="en-AU" dirty="0" smtClean="0"/>
              <a:t>Responsiveness</a:t>
            </a:r>
          </a:p>
          <a:p>
            <a:pPr lvl="1" algn="ctr"/>
            <a:r>
              <a:rPr lang="en-AU" dirty="0" smtClean="0"/>
              <a:t>Discipline and </a:t>
            </a:r>
            <a:r>
              <a:rPr lang="en-AU" dirty="0" err="1" smtClean="0"/>
              <a:t>attunement</a:t>
            </a:r>
            <a:endParaRPr lang="en-AU" dirty="0" smtClean="0"/>
          </a:p>
          <a:p>
            <a:pPr lvl="1" algn="ctr"/>
            <a:r>
              <a:rPr lang="en-AU" dirty="0" smtClean="0"/>
              <a:t>The physical and the mental</a:t>
            </a:r>
          </a:p>
        </p:txBody>
      </p:sp>
    </p:spTree>
    <p:extLst>
      <p:ext uri="{BB962C8B-B14F-4D97-AF65-F5344CB8AC3E}">
        <p14:creationId xmlns:p14="http://schemas.microsoft.com/office/powerpoint/2010/main" val="376176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effectLst>
            <a:glow rad="63500">
              <a:schemeClr val="accent6">
                <a:satMod val="175000"/>
                <a:alpha val="40000"/>
              </a:schemeClr>
            </a:glow>
          </a:effectLst>
        </p:spPr>
        <p:style>
          <a:lnRef idx="2">
            <a:schemeClr val="accent5"/>
          </a:lnRef>
          <a:fillRef idx="1">
            <a:schemeClr val="lt1"/>
          </a:fillRef>
          <a:effectRef idx="0">
            <a:schemeClr val="accent5"/>
          </a:effectRef>
          <a:fontRef idx="minor">
            <a:schemeClr val="dk1"/>
          </a:fontRef>
        </p:style>
        <p:txBody>
          <a:bodyPr/>
          <a:lstStyle/>
          <a:p>
            <a:r>
              <a:rPr lang="en-AU" dirty="0"/>
              <a:t>Mastery and life</a:t>
            </a:r>
          </a:p>
        </p:txBody>
      </p:sp>
      <p:sp>
        <p:nvSpPr>
          <p:cNvPr id="3" name="Content Placeholder 2"/>
          <p:cNvSpPr>
            <a:spLocks noGrp="1"/>
          </p:cNvSpPr>
          <p:nvPr>
            <p:ph idx="1"/>
          </p:nvPr>
        </p:nvSpPr>
        <p:spPr/>
        <p:txBody>
          <a:bodyPr/>
          <a:lstStyle/>
          <a:p>
            <a:pPr marL="0" indent="0" algn="ctr">
              <a:buNone/>
            </a:pPr>
            <a:endParaRPr lang="en-A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ctr">
              <a:buNone/>
            </a:pPr>
            <a:r>
              <a:rPr lang="en-AU" b="1" dirty="0" smtClean="0">
                <a:ln w="10541" cmpd="sng">
                  <a:solidFill>
                    <a:schemeClr val="accent1">
                      <a:shade val="88000"/>
                      <a:satMod val="110000"/>
                    </a:schemeClr>
                  </a:solidFill>
                  <a:prstDash val="solid"/>
                </a:ln>
                <a:solidFill>
                  <a:srgbClr val="002060"/>
                </a:solidFill>
                <a:latin typeface="Adobe Myungjo Std M" pitchFamily="18" charset="-128"/>
                <a:ea typeface="Adobe Myungjo Std M" pitchFamily="18" charset="-128"/>
              </a:rPr>
              <a:t>The </a:t>
            </a:r>
            <a:r>
              <a:rPr lang="en-AU" b="1" dirty="0" smtClean="0">
                <a:ln w="10541" cmpd="sng">
                  <a:solidFill>
                    <a:schemeClr val="accent1">
                      <a:shade val="88000"/>
                      <a:satMod val="110000"/>
                    </a:schemeClr>
                  </a:solidFill>
                  <a:prstDash val="solid"/>
                </a:ln>
                <a:solidFill>
                  <a:srgbClr val="002060"/>
                </a:solidFill>
                <a:latin typeface="Adobe Myungjo Std M" pitchFamily="18" charset="-128"/>
                <a:ea typeface="Adobe Myungjo Std M" pitchFamily="18" charset="-128"/>
              </a:rPr>
              <a:t>uncompleted life</a:t>
            </a:r>
            <a:endParaRPr lang="en-AU" b="1" dirty="0">
              <a:ln w="10541" cmpd="sng">
                <a:solidFill>
                  <a:schemeClr val="accent1">
                    <a:shade val="88000"/>
                    <a:satMod val="110000"/>
                  </a:schemeClr>
                </a:solidFill>
                <a:prstDash val="solid"/>
              </a:ln>
              <a:solidFill>
                <a:srgbClr val="002060"/>
              </a:solidFill>
              <a:latin typeface="Adobe Myungjo Std M" pitchFamily="18" charset="-128"/>
              <a:ea typeface="Adobe Myungjo Std M" pitchFamily="18" charset="-128"/>
            </a:endParaRPr>
          </a:p>
          <a:p>
            <a:pPr marL="0" indent="0" algn="ctr">
              <a:buNone/>
            </a:pPr>
            <a:endParaRPr lang="en-AU" b="1" dirty="0" smtClean="0">
              <a:ln w="10541" cmpd="sng">
                <a:solidFill>
                  <a:schemeClr val="accent1">
                    <a:shade val="88000"/>
                    <a:satMod val="110000"/>
                  </a:schemeClr>
                </a:solidFill>
                <a:prstDash val="solid"/>
              </a:ln>
              <a:solidFill>
                <a:srgbClr val="002060"/>
              </a:solidFill>
              <a:latin typeface="Adobe Myungjo Std M" pitchFamily="18" charset="-128"/>
              <a:ea typeface="Adobe Myungjo Std M" pitchFamily="18" charset="-128"/>
            </a:endParaRPr>
          </a:p>
          <a:p>
            <a:pPr marL="0" indent="0" algn="ctr">
              <a:buNone/>
            </a:pPr>
            <a:r>
              <a:rPr lang="en-AU" b="1" dirty="0" smtClean="0">
                <a:ln w="10541" cmpd="sng">
                  <a:solidFill>
                    <a:schemeClr val="accent1">
                      <a:shade val="88000"/>
                      <a:satMod val="110000"/>
                    </a:schemeClr>
                  </a:solidFill>
                  <a:prstDash val="solid"/>
                </a:ln>
                <a:solidFill>
                  <a:srgbClr val="002060"/>
                </a:solidFill>
                <a:latin typeface="Adobe Myungjo Std M" pitchFamily="18" charset="-128"/>
                <a:ea typeface="Adobe Myungjo Std M" pitchFamily="18" charset="-128"/>
              </a:rPr>
              <a:t>Ideal action</a:t>
            </a:r>
            <a:endParaRPr lang="en-AU" b="1" dirty="0">
              <a:ln w="10541" cmpd="sng">
                <a:solidFill>
                  <a:schemeClr val="accent1">
                    <a:shade val="88000"/>
                    <a:satMod val="110000"/>
                  </a:schemeClr>
                </a:solidFill>
                <a:prstDash val="solid"/>
              </a:ln>
              <a:solidFill>
                <a:srgbClr val="002060"/>
              </a:solidFill>
              <a:latin typeface="Adobe Myungjo Std M" pitchFamily="18" charset="-128"/>
              <a:ea typeface="Adobe Myungjo Std M" pitchFamily="18" charset="-128"/>
            </a:endParaRPr>
          </a:p>
        </p:txBody>
      </p:sp>
    </p:spTree>
    <p:extLst>
      <p:ext uri="{BB962C8B-B14F-4D97-AF65-F5344CB8AC3E}">
        <p14:creationId xmlns:p14="http://schemas.microsoft.com/office/powerpoint/2010/main" val="12549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Warring States Period (472-221 BCE)</a:t>
            </a:r>
            <a:endParaRPr lang="en-AU" dirty="0"/>
          </a:p>
        </p:txBody>
      </p:sp>
      <p:pic>
        <p:nvPicPr>
          <p:cNvPr id="2050"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467544" y="1484784"/>
            <a:ext cx="5688632" cy="3639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1185" y="5126867"/>
            <a:ext cx="4572000" cy="523220"/>
          </a:xfrm>
          <a:prstGeom prst="rect">
            <a:avLst/>
          </a:prstGeom>
        </p:spPr>
        <p:txBody>
          <a:bodyPr>
            <a:spAutoFit/>
          </a:bodyPr>
          <a:lstStyle/>
          <a:p>
            <a:r>
              <a:rPr lang="en-AU" sz="1400" dirty="0" smtClean="0">
                <a:hlinkClick r:id="rId4"/>
              </a:rPr>
              <a:t>https://en.wikipedia.org/wiki/Spring_and_Autumn_period#/media/File:Chinese_plain_5c._BC-en.svg</a:t>
            </a:r>
            <a:r>
              <a:rPr lang="en-AU" sz="1400" dirty="0" smtClean="0"/>
              <a:t> </a:t>
            </a:r>
            <a:endParaRPr lang="en-AU" sz="1400" dirty="0"/>
          </a:p>
        </p:txBody>
      </p:sp>
      <p:sp>
        <p:nvSpPr>
          <p:cNvPr id="5" name="TextBox 4"/>
          <p:cNvSpPr txBox="1"/>
          <p:nvPr/>
        </p:nvSpPr>
        <p:spPr>
          <a:xfrm>
            <a:off x="6372200" y="1412776"/>
            <a:ext cx="1368152" cy="923330"/>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Confucius</a:t>
            </a:r>
          </a:p>
          <a:p>
            <a:pPr algn="ctr"/>
            <a:r>
              <a:rPr lang="en-AU" dirty="0" smtClean="0"/>
              <a:t>551-479 BCE</a:t>
            </a:r>
          </a:p>
          <a:p>
            <a:pPr algn="ctr"/>
            <a:r>
              <a:rPr lang="en-AU" i="1" dirty="0" smtClean="0"/>
              <a:t>The Analects</a:t>
            </a:r>
          </a:p>
        </p:txBody>
      </p:sp>
      <p:sp>
        <p:nvSpPr>
          <p:cNvPr id="7" name="TextBox 6"/>
          <p:cNvSpPr txBox="1"/>
          <p:nvPr/>
        </p:nvSpPr>
        <p:spPr>
          <a:xfrm>
            <a:off x="7028667" y="2564904"/>
            <a:ext cx="1503773" cy="1477328"/>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Lao </a:t>
            </a:r>
            <a:r>
              <a:rPr lang="en-AU" dirty="0" err="1" smtClean="0"/>
              <a:t>Zi</a:t>
            </a:r>
            <a:endParaRPr lang="en-AU" dirty="0" smtClean="0"/>
          </a:p>
          <a:p>
            <a:pPr algn="ctr"/>
            <a:r>
              <a:rPr lang="en-AU" dirty="0" smtClean="0"/>
              <a:t>6</a:t>
            </a:r>
            <a:r>
              <a:rPr lang="en-AU" baseline="30000" dirty="0" smtClean="0"/>
              <a:t>th</a:t>
            </a:r>
            <a:r>
              <a:rPr lang="en-AU" dirty="0" smtClean="0"/>
              <a:t>? 4</a:t>
            </a:r>
            <a:r>
              <a:rPr lang="en-AU" baseline="30000" dirty="0" smtClean="0"/>
              <a:t>th</a:t>
            </a:r>
            <a:r>
              <a:rPr lang="en-AU" dirty="0" smtClean="0"/>
              <a:t>? C BCE</a:t>
            </a:r>
          </a:p>
          <a:p>
            <a:pPr algn="ctr"/>
            <a:r>
              <a:rPr lang="en-AU" i="1" dirty="0" smtClean="0"/>
              <a:t>Dao De Jing</a:t>
            </a:r>
            <a:r>
              <a:rPr lang="en-AU" dirty="0" smtClean="0"/>
              <a:t> (</a:t>
            </a:r>
            <a:r>
              <a:rPr lang="en-AU" i="1" dirty="0" smtClean="0"/>
              <a:t>Tao </a:t>
            </a:r>
            <a:r>
              <a:rPr lang="en-AU" i="1" dirty="0" err="1" smtClean="0"/>
              <a:t>Te</a:t>
            </a:r>
            <a:r>
              <a:rPr lang="en-AU" i="1" dirty="0" smtClean="0"/>
              <a:t> Ching</a:t>
            </a:r>
            <a:r>
              <a:rPr lang="en-AU" dirty="0" smtClean="0"/>
              <a:t>)</a:t>
            </a:r>
          </a:p>
        </p:txBody>
      </p:sp>
      <p:sp>
        <p:nvSpPr>
          <p:cNvPr id="10" name="TextBox 9"/>
          <p:cNvSpPr txBox="1"/>
          <p:nvPr/>
        </p:nvSpPr>
        <p:spPr>
          <a:xfrm>
            <a:off x="6344590" y="4480536"/>
            <a:ext cx="1611786" cy="646331"/>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Zhuang </a:t>
            </a:r>
            <a:r>
              <a:rPr lang="en-AU" dirty="0" err="1" smtClean="0"/>
              <a:t>Zi</a:t>
            </a:r>
            <a:endParaRPr lang="en-AU" dirty="0" smtClean="0"/>
          </a:p>
          <a:p>
            <a:pPr algn="ctr"/>
            <a:r>
              <a:rPr lang="en-AU" dirty="0" smtClean="0"/>
              <a:t>399?-299? BCE</a:t>
            </a:r>
          </a:p>
        </p:txBody>
      </p:sp>
    </p:spTree>
    <p:extLst>
      <p:ext uri="{BB962C8B-B14F-4D97-AF65-F5344CB8AC3E}">
        <p14:creationId xmlns:p14="http://schemas.microsoft.com/office/powerpoint/2010/main" val="173509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AU" sz="6600" dirty="0"/>
              <a:t> </a:t>
            </a:r>
            <a:r>
              <a:rPr lang="en-AU" dirty="0"/>
              <a:t>O</a:t>
            </a:r>
            <a:r>
              <a:rPr lang="en-AU" dirty="0" smtClean="0"/>
              <a:t>fficial life: its discourse</a:t>
            </a:r>
            <a:endParaRPr lang="en-AU" sz="6600" dirty="0"/>
          </a:p>
        </p:txBody>
      </p:sp>
      <p:sp>
        <p:nvSpPr>
          <p:cNvPr id="3" name="Content Placeholder 2"/>
          <p:cNvSpPr>
            <a:spLocks noGrp="1"/>
          </p:cNvSpPr>
          <p:nvPr>
            <p:ph idx="1"/>
          </p:nvPr>
        </p:nvSpPr>
        <p:spPr>
          <a:xfrm>
            <a:off x="5148064" y="1052736"/>
            <a:ext cx="3888432" cy="5760640"/>
          </a:xfrm>
        </p:spPr>
        <p:txBody>
          <a:bodyPr>
            <a:normAutofit fontScale="55000" lnSpcReduction="20000"/>
          </a:bodyPr>
          <a:lstStyle/>
          <a:p>
            <a:pPr marL="0" indent="0">
              <a:lnSpc>
                <a:spcPct val="120000"/>
              </a:lnSpc>
              <a:buNone/>
            </a:pPr>
            <a:r>
              <a:rPr lang="en-AU" sz="4200" dirty="0"/>
              <a:t>“…daily there is the striving of mind with mind</a:t>
            </a:r>
            <a:r>
              <a:rPr lang="en-AU" sz="4200" dirty="0" smtClean="0"/>
              <a:t>...There </a:t>
            </a:r>
            <a:r>
              <a:rPr lang="en-AU" sz="4200" dirty="0"/>
              <a:t>are small apprehensions which cause restless distress and great apprehensions that produce overwhelming fears. </a:t>
            </a:r>
            <a:endParaRPr lang="en-AU" sz="4200" dirty="0" smtClean="0"/>
          </a:p>
          <a:p>
            <a:pPr marL="0" indent="0">
              <a:lnSpc>
                <a:spcPct val="120000"/>
              </a:lnSpc>
              <a:buNone/>
            </a:pPr>
            <a:r>
              <a:rPr lang="en-AU" sz="4200" dirty="0" smtClean="0"/>
              <a:t>There </a:t>
            </a:r>
            <a:r>
              <a:rPr lang="en-AU" sz="4200" dirty="0"/>
              <a:t>are those whose utterances are like arrows from a bow, who feel it their charge to pronounce what is right and what is wrong. There are those who, as if guided by a covenant, are determined to overcome</a:t>
            </a:r>
            <a:r>
              <a:rPr lang="en-AU" sz="4200" dirty="0" smtClean="0"/>
              <a:t>.”</a:t>
            </a:r>
          </a:p>
          <a:p>
            <a:pPr marL="0" indent="0">
              <a:lnSpc>
                <a:spcPct val="120000"/>
              </a:lnSpc>
              <a:buNone/>
            </a:pPr>
            <a:r>
              <a:rPr lang="en-AU" sz="2600" dirty="0" smtClean="0"/>
              <a:t>(</a:t>
            </a:r>
            <a:r>
              <a:rPr lang="en-AU" sz="2600" i="1" dirty="0"/>
              <a:t>Zhuangzi</a:t>
            </a:r>
            <a:r>
              <a:rPr lang="en-AU" sz="2600" dirty="0"/>
              <a:t> 2/3/27-8. Adapted from the translation by </a:t>
            </a:r>
            <a:r>
              <a:rPr lang="en-AU" sz="2600" dirty="0" err="1" smtClean="0"/>
              <a:t>Legge</a:t>
            </a:r>
            <a:r>
              <a:rPr lang="en-AU" sz="2600" dirty="0" smtClean="0"/>
              <a:t> 1962</a:t>
            </a:r>
            <a:r>
              <a:rPr lang="en-AU" sz="2600" dirty="0"/>
              <a:t>: </a:t>
            </a:r>
            <a:r>
              <a:rPr lang="en-AU" sz="2600" dirty="0" smtClean="0"/>
              <a:t>178-9).</a:t>
            </a:r>
            <a:endParaRPr lang="en-AU" dirty="0" smtClean="0"/>
          </a:p>
        </p:txBody>
      </p:sp>
      <p:sp>
        <p:nvSpPr>
          <p:cNvPr id="4" name="TextBox 3"/>
          <p:cNvSpPr txBox="1"/>
          <p:nvPr/>
        </p:nvSpPr>
        <p:spPr>
          <a:xfrm>
            <a:off x="395536" y="5586928"/>
            <a:ext cx="4575554" cy="646331"/>
          </a:xfrm>
          <a:prstGeom prst="rect">
            <a:avLst/>
          </a:prstGeom>
          <a:noFill/>
        </p:spPr>
        <p:txBody>
          <a:bodyPr wrap="square" rtlCol="0">
            <a:spAutoFit/>
          </a:bodyPr>
          <a:lstStyle/>
          <a:p>
            <a:r>
              <a:rPr lang="en-AU" dirty="0" smtClean="0"/>
              <a:t>“Breaking </a:t>
            </a:r>
            <a:r>
              <a:rPr lang="en-AU" dirty="0"/>
              <a:t>the </a:t>
            </a:r>
            <a:r>
              <a:rPr lang="en-AU" dirty="0" smtClean="0"/>
              <a:t>Balustrade“ Anonymous</a:t>
            </a:r>
            <a:r>
              <a:rPr lang="en-AU" dirty="0"/>
              <a:t>, Sung </a:t>
            </a:r>
            <a:r>
              <a:rPr lang="en-AU" dirty="0" smtClean="0"/>
              <a:t>Dynasty, National Palace Museum, Taiwan</a:t>
            </a:r>
            <a:endParaRPr lang="en-AU" dirty="0"/>
          </a:p>
        </p:txBody>
      </p:sp>
      <p:pic>
        <p:nvPicPr>
          <p:cNvPr id="102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395536" y="980728"/>
            <a:ext cx="457555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10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Sceptical questions</a:t>
            </a:r>
            <a:endParaRPr lang="en-AU" dirty="0"/>
          </a:p>
        </p:txBody>
      </p:sp>
      <p:sp>
        <p:nvSpPr>
          <p:cNvPr id="3" name="Content Placeholder 2"/>
          <p:cNvSpPr>
            <a:spLocks noGrp="1"/>
          </p:cNvSpPr>
          <p:nvPr>
            <p:ph idx="1"/>
          </p:nvPr>
        </p:nvSpPr>
        <p:spPr>
          <a:xfrm>
            <a:off x="457200" y="1600200"/>
            <a:ext cx="8229600" cy="4925144"/>
          </a:xfrm>
        </p:spPr>
        <p:txBody>
          <a:bodyPr>
            <a:normAutofit fontScale="85000" lnSpcReduction="20000"/>
          </a:bodyPr>
          <a:lstStyle/>
          <a:p>
            <a:pPr marL="0" indent="0">
              <a:buNone/>
            </a:pPr>
            <a:r>
              <a:rPr lang="en-AU" dirty="0" smtClean="0"/>
              <a:t>‘Toothless’ </a:t>
            </a:r>
            <a:r>
              <a:rPr lang="en-AU" dirty="0"/>
              <a:t>asked Wang Ni, “Do you know what all things agree in calling right?”</a:t>
            </a:r>
          </a:p>
          <a:p>
            <a:pPr marL="0" indent="0">
              <a:buNone/>
            </a:pPr>
            <a:r>
              <a:rPr lang="en-AU" dirty="0" smtClean="0"/>
              <a:t>	</a:t>
            </a:r>
            <a:r>
              <a:rPr lang="en-AU" dirty="0" smtClean="0">
                <a:solidFill>
                  <a:srgbClr val="0070C0"/>
                </a:solidFill>
              </a:rPr>
              <a:t>“</a:t>
            </a:r>
            <a:r>
              <a:rPr lang="en-AU" dirty="0">
                <a:solidFill>
                  <a:srgbClr val="0070C0"/>
                </a:solidFill>
              </a:rPr>
              <a:t>How would I know that?” said Wang Ni.</a:t>
            </a:r>
          </a:p>
          <a:p>
            <a:pPr marL="0" indent="0">
              <a:buNone/>
            </a:pPr>
            <a:r>
              <a:rPr lang="en-AU" dirty="0"/>
              <a:t>“Do you know that you don’t know it?”</a:t>
            </a:r>
          </a:p>
          <a:p>
            <a:pPr marL="0" indent="0">
              <a:buNone/>
            </a:pPr>
            <a:r>
              <a:rPr lang="en-AU" dirty="0" smtClean="0"/>
              <a:t>	</a:t>
            </a:r>
            <a:r>
              <a:rPr lang="en-AU" dirty="0" smtClean="0">
                <a:solidFill>
                  <a:srgbClr val="0070C0"/>
                </a:solidFill>
              </a:rPr>
              <a:t>“</a:t>
            </a:r>
            <a:r>
              <a:rPr lang="en-AU" dirty="0">
                <a:solidFill>
                  <a:srgbClr val="0070C0"/>
                </a:solidFill>
              </a:rPr>
              <a:t>How would I know that?”</a:t>
            </a:r>
          </a:p>
          <a:p>
            <a:pPr marL="0" indent="0">
              <a:buNone/>
            </a:pPr>
            <a:r>
              <a:rPr lang="en-AU" dirty="0"/>
              <a:t>“Then do all beings know nothing?”</a:t>
            </a:r>
          </a:p>
          <a:p>
            <a:pPr marL="896938" indent="0">
              <a:buNone/>
            </a:pPr>
            <a:r>
              <a:rPr lang="en-AU" dirty="0" smtClean="0">
                <a:solidFill>
                  <a:srgbClr val="0070C0"/>
                </a:solidFill>
              </a:rPr>
              <a:t>“</a:t>
            </a:r>
            <a:r>
              <a:rPr lang="en-AU" dirty="0">
                <a:solidFill>
                  <a:srgbClr val="0070C0"/>
                </a:solidFill>
              </a:rPr>
              <a:t>How would I know that? </a:t>
            </a:r>
            <a:r>
              <a:rPr lang="en-AU" dirty="0" smtClean="0">
                <a:solidFill>
                  <a:srgbClr val="0070C0"/>
                </a:solidFill>
              </a:rPr>
              <a:t>…How </a:t>
            </a:r>
            <a:r>
              <a:rPr lang="en-AU" dirty="0">
                <a:solidFill>
                  <a:srgbClr val="0070C0"/>
                </a:solidFill>
              </a:rPr>
              <a:t>can we know that when I say I know something, it is not actually </a:t>
            </a:r>
            <a:r>
              <a:rPr lang="en-AU" dirty="0" smtClean="0">
                <a:solidFill>
                  <a:srgbClr val="0070C0"/>
                </a:solidFill>
              </a:rPr>
              <a:t>‘not-knowing’? </a:t>
            </a:r>
            <a:r>
              <a:rPr lang="en-AU" dirty="0">
                <a:solidFill>
                  <a:srgbClr val="0070C0"/>
                </a:solidFill>
              </a:rPr>
              <a:t>Or how can we know that when I say I don’t know something, it is not actually </a:t>
            </a:r>
            <a:r>
              <a:rPr lang="en-AU" dirty="0" smtClean="0">
                <a:solidFill>
                  <a:srgbClr val="0070C0"/>
                </a:solidFill>
              </a:rPr>
              <a:t>‘knowing’?”</a:t>
            </a:r>
          </a:p>
          <a:p>
            <a:pPr marL="896938" indent="0">
              <a:buNone/>
            </a:pPr>
            <a:r>
              <a:rPr lang="en-AU" sz="2600" dirty="0" smtClean="0"/>
              <a:t>(</a:t>
            </a:r>
            <a:r>
              <a:rPr lang="en-AU" sz="2600" i="1" dirty="0" smtClean="0"/>
              <a:t>Zhuangzi </a:t>
            </a:r>
            <a:r>
              <a:rPr lang="en-AU" sz="2600" dirty="0" smtClean="0"/>
              <a:t>6/2/64-66</a:t>
            </a:r>
            <a:r>
              <a:rPr lang="en-AU" sz="2600" dirty="0"/>
              <a:t>; adapted from the translation by Watson 1968: 45)</a:t>
            </a:r>
          </a:p>
          <a:p>
            <a:endParaRPr lang="en-AU" dirty="0"/>
          </a:p>
        </p:txBody>
      </p:sp>
    </p:spTree>
    <p:extLst>
      <p:ext uri="{BB962C8B-B14F-4D97-AF65-F5344CB8AC3E}">
        <p14:creationId xmlns:p14="http://schemas.microsoft.com/office/powerpoint/2010/main" val="254002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Sceptical questions</a:t>
            </a:r>
            <a:endParaRPr lang="en-AU" dirty="0"/>
          </a:p>
        </p:txBody>
      </p:sp>
      <p:grpSp>
        <p:nvGrpSpPr>
          <p:cNvPr id="8" name="Group 7"/>
          <p:cNvGrpSpPr/>
          <p:nvPr/>
        </p:nvGrpSpPr>
        <p:grpSpPr>
          <a:xfrm>
            <a:off x="323120" y="1363329"/>
            <a:ext cx="5023632" cy="3900019"/>
            <a:chOff x="789829" y="1108030"/>
            <a:chExt cx="5185000" cy="4015008"/>
          </a:xfrm>
        </p:grpSpPr>
        <p:pic>
          <p:nvPicPr>
            <p:cNvPr id="307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p:blipFill>
          <p:spPr bwMode="auto">
            <a:xfrm rot="21540000">
              <a:off x="789829" y="1153242"/>
              <a:ext cx="5084046" cy="3969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652120" y="1108030"/>
              <a:ext cx="322709" cy="232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Content Placeholder 2"/>
          <p:cNvSpPr>
            <a:spLocks noGrp="1"/>
          </p:cNvSpPr>
          <p:nvPr>
            <p:ph idx="1"/>
          </p:nvPr>
        </p:nvSpPr>
        <p:spPr>
          <a:xfrm>
            <a:off x="5292080" y="1337434"/>
            <a:ext cx="3394720" cy="4788729"/>
          </a:xfrm>
          <a:effectLst>
            <a:glow rad="101600">
              <a:schemeClr val="accent6">
                <a:satMod val="175000"/>
                <a:alpha val="40000"/>
              </a:schemeClr>
            </a:glow>
          </a:effectLst>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marL="0" indent="0">
              <a:lnSpc>
                <a:spcPct val="120000"/>
              </a:lnSpc>
              <a:buNone/>
            </a:pPr>
            <a:r>
              <a:rPr lang="en-AU" dirty="0" smtClean="0"/>
              <a:t>Of </a:t>
            </a:r>
            <a:r>
              <a:rPr lang="en-AU" dirty="0"/>
              <a:t>these four, which knows how to fix the standard of beauty for the world? The way I see it, the rules of benevolence and righteousness and the paths of right and wrong are all hopelessly snarled and jumbled. How could I know anything about such discriminations</a:t>
            </a:r>
            <a:r>
              <a:rPr lang="en-AU" dirty="0" smtClean="0"/>
              <a:t>?</a:t>
            </a:r>
          </a:p>
          <a:p>
            <a:pPr marL="0" indent="0">
              <a:lnSpc>
                <a:spcPct val="120000"/>
              </a:lnSpc>
              <a:buNone/>
            </a:pPr>
            <a:r>
              <a:rPr lang="en-AU" sz="2600" dirty="0" smtClean="0"/>
              <a:t>(</a:t>
            </a:r>
            <a:r>
              <a:rPr lang="en-AU" sz="2600" dirty="0"/>
              <a:t>6/2/66-70; trans. Watson 1968: 45-6).</a:t>
            </a:r>
          </a:p>
        </p:txBody>
      </p:sp>
    </p:spTree>
    <p:extLst>
      <p:ext uri="{BB962C8B-B14F-4D97-AF65-F5344CB8AC3E}">
        <p14:creationId xmlns:p14="http://schemas.microsoft.com/office/powerpoint/2010/main" val="396472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Sceptical questions</a:t>
            </a:r>
            <a:endParaRPr lang="en-AU" dirty="0"/>
          </a:p>
        </p:txBody>
      </p:sp>
      <p:sp>
        <p:nvSpPr>
          <p:cNvPr id="3" name="Content Placeholder 2"/>
          <p:cNvSpPr>
            <a:spLocks noGrp="1"/>
          </p:cNvSpPr>
          <p:nvPr>
            <p:ph idx="1"/>
          </p:nvPr>
        </p:nvSpPr>
        <p:spPr>
          <a:xfrm>
            <a:off x="457200" y="1600200"/>
            <a:ext cx="8229600" cy="4925144"/>
          </a:xfrm>
        </p:spPr>
        <p:txBody>
          <a:bodyPr>
            <a:normAutofit fontScale="85000" lnSpcReduction="20000"/>
          </a:bodyPr>
          <a:lstStyle/>
          <a:p>
            <a:pPr marL="0" indent="0">
              <a:buNone/>
            </a:pPr>
            <a:r>
              <a:rPr lang="en-AU" dirty="0" smtClean="0"/>
              <a:t>‘Toothless’ </a:t>
            </a:r>
            <a:r>
              <a:rPr lang="en-AU" dirty="0"/>
              <a:t>asked Wang Ni, “Do you know what all things agree in calling right?”</a:t>
            </a:r>
          </a:p>
          <a:p>
            <a:pPr marL="0" indent="0">
              <a:buNone/>
            </a:pPr>
            <a:r>
              <a:rPr lang="en-AU" dirty="0" smtClean="0"/>
              <a:t>	</a:t>
            </a:r>
            <a:r>
              <a:rPr lang="en-AU" dirty="0" smtClean="0">
                <a:solidFill>
                  <a:srgbClr val="0070C0"/>
                </a:solidFill>
              </a:rPr>
              <a:t>“</a:t>
            </a:r>
            <a:r>
              <a:rPr lang="en-AU" dirty="0">
                <a:solidFill>
                  <a:srgbClr val="0070C0"/>
                </a:solidFill>
              </a:rPr>
              <a:t>How would I know that?” said Wang Ni.</a:t>
            </a:r>
          </a:p>
          <a:p>
            <a:pPr marL="0" indent="0">
              <a:buNone/>
            </a:pPr>
            <a:r>
              <a:rPr lang="en-AU" dirty="0"/>
              <a:t>“Do you know that you don’t know it?”</a:t>
            </a:r>
          </a:p>
          <a:p>
            <a:pPr marL="0" indent="0">
              <a:buNone/>
            </a:pPr>
            <a:r>
              <a:rPr lang="en-AU" dirty="0" smtClean="0"/>
              <a:t>	</a:t>
            </a:r>
            <a:r>
              <a:rPr lang="en-AU" dirty="0" smtClean="0">
                <a:solidFill>
                  <a:srgbClr val="0070C0"/>
                </a:solidFill>
              </a:rPr>
              <a:t>“</a:t>
            </a:r>
            <a:r>
              <a:rPr lang="en-AU" dirty="0">
                <a:solidFill>
                  <a:srgbClr val="0070C0"/>
                </a:solidFill>
              </a:rPr>
              <a:t>How would I know that?”</a:t>
            </a:r>
          </a:p>
          <a:p>
            <a:pPr marL="0" indent="0">
              <a:buNone/>
            </a:pPr>
            <a:r>
              <a:rPr lang="en-AU" dirty="0"/>
              <a:t>“Then do all beings know nothing?”</a:t>
            </a:r>
          </a:p>
          <a:p>
            <a:pPr marL="896938" indent="0">
              <a:buNone/>
            </a:pPr>
            <a:r>
              <a:rPr lang="en-AU" dirty="0" smtClean="0">
                <a:solidFill>
                  <a:srgbClr val="0070C0"/>
                </a:solidFill>
              </a:rPr>
              <a:t>“</a:t>
            </a:r>
            <a:r>
              <a:rPr lang="en-AU" dirty="0">
                <a:solidFill>
                  <a:srgbClr val="0070C0"/>
                </a:solidFill>
              </a:rPr>
              <a:t>How would I know that? </a:t>
            </a:r>
            <a:r>
              <a:rPr lang="en-AU" dirty="0" smtClean="0">
                <a:solidFill>
                  <a:srgbClr val="0070C0"/>
                </a:solidFill>
              </a:rPr>
              <a:t>…How </a:t>
            </a:r>
            <a:r>
              <a:rPr lang="en-AU" dirty="0">
                <a:solidFill>
                  <a:srgbClr val="0070C0"/>
                </a:solidFill>
              </a:rPr>
              <a:t>can we know that </a:t>
            </a:r>
            <a:r>
              <a:rPr lang="en-AU" u="sng" dirty="0">
                <a:solidFill>
                  <a:srgbClr val="0070C0"/>
                </a:solidFill>
              </a:rPr>
              <a:t>when I say I know something</a:t>
            </a:r>
            <a:r>
              <a:rPr lang="en-AU" dirty="0">
                <a:solidFill>
                  <a:srgbClr val="0070C0"/>
                </a:solidFill>
              </a:rPr>
              <a:t>, it is not actually </a:t>
            </a:r>
            <a:r>
              <a:rPr lang="en-AU" dirty="0" smtClean="0">
                <a:solidFill>
                  <a:srgbClr val="0070C0"/>
                </a:solidFill>
              </a:rPr>
              <a:t>‘not-knowing’? </a:t>
            </a:r>
            <a:r>
              <a:rPr lang="en-AU" dirty="0">
                <a:solidFill>
                  <a:srgbClr val="0070C0"/>
                </a:solidFill>
              </a:rPr>
              <a:t>Or how can we know that </a:t>
            </a:r>
            <a:r>
              <a:rPr lang="en-AU" u="sng" dirty="0">
                <a:solidFill>
                  <a:srgbClr val="0070C0"/>
                </a:solidFill>
              </a:rPr>
              <a:t>when I say I don’t know something</a:t>
            </a:r>
            <a:r>
              <a:rPr lang="en-AU" dirty="0">
                <a:solidFill>
                  <a:srgbClr val="0070C0"/>
                </a:solidFill>
              </a:rPr>
              <a:t>, it is not actually </a:t>
            </a:r>
            <a:r>
              <a:rPr lang="en-AU" dirty="0" smtClean="0">
                <a:solidFill>
                  <a:srgbClr val="0070C0"/>
                </a:solidFill>
              </a:rPr>
              <a:t>‘knowing’?”</a:t>
            </a:r>
          </a:p>
          <a:p>
            <a:pPr marL="896938" indent="0">
              <a:buNone/>
            </a:pPr>
            <a:r>
              <a:rPr lang="en-AU" sz="2600" dirty="0" smtClean="0"/>
              <a:t>(</a:t>
            </a:r>
            <a:r>
              <a:rPr lang="en-AU" sz="2600" i="1" dirty="0" smtClean="0"/>
              <a:t>Zhuangzi </a:t>
            </a:r>
            <a:r>
              <a:rPr lang="en-AU" sz="2600" dirty="0" smtClean="0"/>
              <a:t>6/2/64-66</a:t>
            </a:r>
            <a:r>
              <a:rPr lang="en-AU" sz="2600" dirty="0"/>
              <a:t>; adapted from the translation by Watson 1968: 45)</a:t>
            </a:r>
          </a:p>
          <a:p>
            <a:endParaRPr lang="en-AU" dirty="0"/>
          </a:p>
        </p:txBody>
      </p:sp>
    </p:spTree>
    <p:extLst>
      <p:ext uri="{BB962C8B-B14F-4D97-AF65-F5344CB8AC3E}">
        <p14:creationId xmlns:p14="http://schemas.microsoft.com/office/powerpoint/2010/main" val="2551548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p:blipFill>
        <p:spPr bwMode="auto">
          <a:xfrm>
            <a:off x="0" y="1042888"/>
            <a:ext cx="5868144" cy="562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What do we know?</a:t>
            </a:r>
            <a:endParaRPr lang="en-AU" dirty="0"/>
          </a:p>
        </p:txBody>
      </p:sp>
      <p:sp>
        <p:nvSpPr>
          <p:cNvPr id="4" name="Rectangle 3"/>
          <p:cNvSpPr/>
          <p:nvPr/>
        </p:nvSpPr>
        <p:spPr>
          <a:xfrm>
            <a:off x="5724128" y="1221715"/>
            <a:ext cx="3168352" cy="507831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GB" sz="2400" dirty="0" smtClean="0"/>
              <a:t>The cicada and the little dove laugh at this, saying, “When we make an effort and fly up, we can get as far as the elm tree, but sometimes we don’t make it and just fall down on the ground. Now how is anyone going to go ninety thousand </a:t>
            </a:r>
            <a:r>
              <a:rPr lang="en-GB" sz="2400" i="1" dirty="0" smtClean="0"/>
              <a:t>li</a:t>
            </a:r>
            <a:r>
              <a:rPr lang="en-GB" sz="2400" dirty="0" smtClean="0"/>
              <a:t> to the south!” </a:t>
            </a:r>
          </a:p>
          <a:p>
            <a:r>
              <a:rPr lang="en-GB" dirty="0" smtClean="0"/>
              <a:t>(</a:t>
            </a:r>
            <a:r>
              <a:rPr lang="en-GB" i="1" dirty="0" smtClean="0"/>
              <a:t>Zhuangzi </a:t>
            </a:r>
            <a:r>
              <a:rPr lang="en-GB" dirty="0" smtClean="0"/>
              <a:t>1/1/8-9</a:t>
            </a:r>
            <a:r>
              <a:rPr lang="en-GB" dirty="0"/>
              <a:t>; trans. Watson 1968, p. 30</a:t>
            </a:r>
            <a:r>
              <a:rPr lang="en-GB" dirty="0" smtClean="0"/>
              <a:t>)</a:t>
            </a:r>
          </a:p>
        </p:txBody>
      </p:sp>
    </p:spTree>
    <p:extLst>
      <p:ext uri="{BB962C8B-B14F-4D97-AF65-F5344CB8AC3E}">
        <p14:creationId xmlns:p14="http://schemas.microsoft.com/office/powerpoint/2010/main" val="213110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Insularity</a:t>
            </a:r>
            <a:endParaRPr lang="en-A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472514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1560" y="1628800"/>
            <a:ext cx="7920880" cy="2339102"/>
          </a:xfrm>
          <a:prstGeom prst="rect">
            <a:avLst/>
          </a:prstGeom>
          <a:effectLst>
            <a:outerShdw blurRad="50800" dist="38100" dir="13500000" algn="b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GB" sz="3200" dirty="0"/>
              <a:t>There is nothing that is not “that” and there is nothing that is not “this.” Things do not know that they are the “that” of other things; they only know what they themselves know. </a:t>
            </a:r>
            <a:endParaRPr lang="en-GB" sz="3200" dirty="0" smtClean="0"/>
          </a:p>
          <a:p>
            <a:r>
              <a:rPr lang="en-GB" dirty="0" smtClean="0"/>
              <a:t>(</a:t>
            </a:r>
            <a:r>
              <a:rPr lang="en-GB" i="1" dirty="0" smtClean="0"/>
              <a:t>Zhuangzi</a:t>
            </a:r>
            <a:r>
              <a:rPr lang="en-GB" dirty="0" smtClean="0"/>
              <a:t> 4/2/27</a:t>
            </a:r>
            <a:r>
              <a:rPr lang="en-GB" dirty="0"/>
              <a:t>; adapted from the translation by Chan 1963, p. 182)</a:t>
            </a:r>
            <a:endParaRPr lang="en-AU" dirty="0"/>
          </a:p>
        </p:txBody>
      </p:sp>
    </p:spTree>
    <p:extLst>
      <p:ext uri="{BB962C8B-B14F-4D97-AF65-F5344CB8AC3E}">
        <p14:creationId xmlns:p14="http://schemas.microsoft.com/office/powerpoint/2010/main" val="95714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Indexicality</a:t>
            </a:r>
            <a:endParaRPr lang="en-AU" dirty="0"/>
          </a:p>
        </p:txBody>
      </p:sp>
      <p:sp>
        <p:nvSpPr>
          <p:cNvPr id="3" name="Content Placeholder 2"/>
          <p:cNvSpPr>
            <a:spLocks noGrp="1"/>
          </p:cNvSpPr>
          <p:nvPr>
            <p:ph idx="1"/>
          </p:nvPr>
        </p:nvSpPr>
        <p:spPr>
          <a:xfrm>
            <a:off x="457200" y="1600200"/>
            <a:ext cx="5626968" cy="5141167"/>
          </a:xfrm>
        </p:spPr>
        <p:txBody>
          <a:bodyPr>
            <a:normAutofit fontScale="92500" lnSpcReduction="10000"/>
          </a:bodyPr>
          <a:lstStyle/>
          <a:p>
            <a:pPr marL="0" indent="0">
              <a:buNone/>
            </a:pPr>
            <a:r>
              <a:rPr lang="en-AU" dirty="0"/>
              <a:t>It is by establishing definitions of what is “this,” what is “right,” that boundaries are </a:t>
            </a:r>
            <a:r>
              <a:rPr lang="en-AU" dirty="0" smtClean="0"/>
              <a:t>made…</a:t>
            </a:r>
          </a:p>
          <a:p>
            <a:pPr marL="0" indent="0">
              <a:buNone/>
            </a:pPr>
            <a:r>
              <a:rPr lang="en-AU" dirty="0" smtClean="0"/>
              <a:t>There </a:t>
            </a:r>
            <a:r>
              <a:rPr lang="en-AU" dirty="0"/>
              <a:t>are right and left, then there are classes of things and ideas of the proper responses to </a:t>
            </a:r>
            <a:r>
              <a:rPr lang="en-AU" dirty="0" smtClean="0"/>
              <a:t>them…</a:t>
            </a:r>
          </a:p>
          <a:p>
            <a:pPr marL="0" indent="0">
              <a:buNone/>
            </a:pPr>
            <a:r>
              <a:rPr lang="en-AU" dirty="0" smtClean="0"/>
              <a:t>Wherever </a:t>
            </a:r>
            <a:r>
              <a:rPr lang="en-AU" dirty="0"/>
              <a:t>debate shows one of two alternatives to be right, something remains undistinguished and </a:t>
            </a:r>
            <a:r>
              <a:rPr lang="en-AU" dirty="0" err="1"/>
              <a:t>unshown</a:t>
            </a:r>
            <a:r>
              <a:rPr lang="en-AU" dirty="0"/>
              <a:t>. </a:t>
            </a:r>
            <a:endParaRPr lang="en-AU" dirty="0" smtClean="0"/>
          </a:p>
          <a:p>
            <a:pPr marL="0" indent="0">
              <a:buNone/>
            </a:pPr>
            <a:r>
              <a:rPr lang="en-AU" sz="2000" dirty="0" smtClean="0"/>
              <a:t>(</a:t>
            </a:r>
            <a:r>
              <a:rPr lang="en-AU" sz="2000" i="1" dirty="0" smtClean="0"/>
              <a:t>Zhuangzi</a:t>
            </a:r>
            <a:r>
              <a:rPr lang="en-AU" sz="2000" dirty="0" smtClean="0"/>
              <a:t> 5/2/55-8</a:t>
            </a:r>
            <a:r>
              <a:rPr lang="en-AU" sz="2000" dirty="0"/>
              <a:t>; trans. </a:t>
            </a:r>
            <a:r>
              <a:rPr lang="en-AU" sz="2000" dirty="0" err="1"/>
              <a:t>Ziporyn</a:t>
            </a:r>
            <a:r>
              <a:rPr lang="en-AU" sz="2000" dirty="0"/>
              <a:t> 2009, p. 16)</a:t>
            </a:r>
          </a:p>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204864"/>
            <a:ext cx="295232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19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973</Words>
  <Application>Microsoft Office PowerPoint</Application>
  <PresentationFormat>On-screen Show (4:3)</PresentationFormat>
  <Paragraphs>79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Warring States Period (472-221 BCE)</vt:lpstr>
      <vt:lpstr> Official life: its discourse</vt:lpstr>
      <vt:lpstr>Sceptical questions</vt:lpstr>
      <vt:lpstr>Sceptical questions</vt:lpstr>
      <vt:lpstr>Sceptical questions</vt:lpstr>
      <vt:lpstr>What do we know?</vt:lpstr>
      <vt:lpstr>Insularity</vt:lpstr>
      <vt:lpstr>Indexicality</vt:lpstr>
      <vt:lpstr>PowerPoint Presentation</vt:lpstr>
      <vt:lpstr>PowerPoint Presentation</vt:lpstr>
      <vt:lpstr>PowerPoint Presentation</vt:lpstr>
      <vt:lpstr>The hunchback cicada catcher </vt:lpstr>
      <vt:lpstr>The hunchback cicada catcher </vt:lpstr>
      <vt:lpstr>Zhuangzi’s questions</vt:lpstr>
      <vt:lpstr>Mastery and life</vt:lpstr>
    </vt:vector>
  </TitlesOfParts>
  <Company>University of New South Wales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Lai</dc:creator>
  <cp:lastModifiedBy>Karyn</cp:lastModifiedBy>
  <cp:revision>25</cp:revision>
  <cp:lastPrinted>2016-06-16T05:26:43Z</cp:lastPrinted>
  <dcterms:created xsi:type="dcterms:W3CDTF">2016-06-15T05:31:10Z</dcterms:created>
  <dcterms:modified xsi:type="dcterms:W3CDTF">2016-06-17T00:57:08Z</dcterms:modified>
</cp:coreProperties>
</file>