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7.xml" ContentType="application/vnd.openxmlformats-officedocument.presentationml.tags+xml"/>
  <Override PartName="/ppt/notesSlides/notesSlide31.xml" ContentType="application/vnd.openxmlformats-officedocument.presentationml.notesSlide+xml"/>
  <Override PartName="/ppt/tags/tag8.xml" ContentType="application/vnd.openxmlformats-officedocument.presentationml.tags+xml"/>
  <Override PartName="/ppt/notesSlides/notesSlide32.xml" ContentType="application/vnd.openxmlformats-officedocument.presentationml.notesSlide+xml"/>
  <Override PartName="/ppt/tags/tag9.xml" ContentType="application/vnd.openxmlformats-officedocument.presentationml.tags+xml"/>
  <Override PartName="/ppt/notesSlides/notesSlide33.xml" ContentType="application/vnd.openxmlformats-officedocument.presentationml.notesSlide+xml"/>
  <Override PartName="/ppt/tags/tag10.xml" ContentType="application/vnd.openxmlformats-officedocument.presentationml.tags+xml"/>
  <Override PartName="/ppt/notesSlides/notesSlide34.xml" ContentType="application/vnd.openxmlformats-officedocument.presentationml.notesSlide+xml"/>
  <Override PartName="/ppt/tags/tag11.xml" ContentType="application/vnd.openxmlformats-officedocument.presentationml.tags+xml"/>
  <Override PartName="/ppt/notesSlides/notesSlide35.xml" ContentType="application/vnd.openxmlformats-officedocument.presentationml.notesSlide+xml"/>
  <Override PartName="/ppt/tags/tag1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60"/>
  </p:notesMasterIdLst>
  <p:handoutMasterIdLst>
    <p:handoutMasterId r:id="rId61"/>
  </p:handoutMasterIdLst>
  <p:sldIdLst>
    <p:sldId id="904" r:id="rId2"/>
    <p:sldId id="1117" r:id="rId3"/>
    <p:sldId id="1118" r:id="rId4"/>
    <p:sldId id="1119" r:id="rId5"/>
    <p:sldId id="1159" r:id="rId6"/>
    <p:sldId id="1213" r:id="rId7"/>
    <p:sldId id="1160" r:id="rId8"/>
    <p:sldId id="1161" r:id="rId9"/>
    <p:sldId id="1141" r:id="rId10"/>
    <p:sldId id="1120" r:id="rId11"/>
    <p:sldId id="1121" r:id="rId12"/>
    <p:sldId id="1123" r:id="rId13"/>
    <p:sldId id="1124" r:id="rId14"/>
    <p:sldId id="1126" r:id="rId15"/>
    <p:sldId id="1127" r:id="rId16"/>
    <p:sldId id="1179" r:id="rId17"/>
    <p:sldId id="1129" r:id="rId18"/>
    <p:sldId id="1131" r:id="rId19"/>
    <p:sldId id="1132" r:id="rId20"/>
    <p:sldId id="1133" r:id="rId21"/>
    <p:sldId id="1134" r:id="rId22"/>
    <p:sldId id="1135" r:id="rId23"/>
    <p:sldId id="1180" r:id="rId24"/>
    <p:sldId id="1205" r:id="rId25"/>
    <p:sldId id="1198" r:id="rId26"/>
    <p:sldId id="1212" r:id="rId27"/>
    <p:sldId id="1203" r:id="rId28"/>
    <p:sldId id="1229" r:id="rId29"/>
    <p:sldId id="1199" r:id="rId30"/>
    <p:sldId id="1195" r:id="rId31"/>
    <p:sldId id="1174" r:id="rId32"/>
    <p:sldId id="1200" r:id="rId33"/>
    <p:sldId id="1201" r:id="rId34"/>
    <p:sldId id="1217" r:id="rId35"/>
    <p:sldId id="1202" r:id="rId36"/>
    <p:sldId id="1204" r:id="rId37"/>
    <p:sldId id="1218" r:id="rId38"/>
    <p:sldId id="1214" r:id="rId39"/>
    <p:sldId id="1219" r:id="rId40"/>
    <p:sldId id="1226" r:id="rId41"/>
    <p:sldId id="1225" r:id="rId42"/>
    <p:sldId id="1228" r:id="rId43"/>
    <p:sldId id="1227" r:id="rId44"/>
    <p:sldId id="1136" r:id="rId45"/>
    <p:sldId id="1137" r:id="rId46"/>
    <p:sldId id="1144" r:id="rId47"/>
    <p:sldId id="1111" r:id="rId48"/>
    <p:sldId id="1114" r:id="rId49"/>
    <p:sldId id="1094" r:id="rId50"/>
    <p:sldId id="1147" r:id="rId51"/>
    <p:sldId id="1190" r:id="rId52"/>
    <p:sldId id="1232" r:id="rId53"/>
    <p:sldId id="1181" r:id="rId54"/>
    <p:sldId id="1188" r:id="rId55"/>
    <p:sldId id="1184" r:id="rId56"/>
    <p:sldId id="1189" r:id="rId57"/>
    <p:sldId id="1182" r:id="rId58"/>
    <p:sldId id="1233" r:id="rId59"/>
  </p:sldIdLst>
  <p:sldSz cx="10287000" cy="6858000" type="35mm"/>
  <p:notesSz cx="6629400" cy="9753600"/>
  <p:defaultTextStyle>
    <a:defPPr>
      <a:defRPr lang="en-GB"/>
    </a:defPPr>
    <a:lvl1pPr algn="l" rtl="0" fontAlgn="base">
      <a:spcBef>
        <a:spcPct val="0"/>
      </a:spcBef>
      <a:spcAft>
        <a:spcPct val="0"/>
      </a:spcAft>
      <a:defRPr sz="2400" kern="1200">
        <a:solidFill>
          <a:schemeClr val="tx1"/>
        </a:solidFill>
        <a:latin typeface="Century Gothic" pitchFamily="-107" charset="0"/>
        <a:ea typeface="ＭＳ Ｐゴシック" pitchFamily="-107" charset="-128"/>
        <a:cs typeface="ＭＳ Ｐゴシック" pitchFamily="-107" charset="-128"/>
      </a:defRPr>
    </a:lvl1pPr>
    <a:lvl2pPr marL="457200" algn="l" rtl="0" fontAlgn="base">
      <a:spcBef>
        <a:spcPct val="0"/>
      </a:spcBef>
      <a:spcAft>
        <a:spcPct val="0"/>
      </a:spcAft>
      <a:defRPr sz="2400" kern="1200">
        <a:solidFill>
          <a:schemeClr val="tx1"/>
        </a:solidFill>
        <a:latin typeface="Century Gothic" pitchFamily="-107" charset="0"/>
        <a:ea typeface="ＭＳ Ｐゴシック" pitchFamily="-107" charset="-128"/>
        <a:cs typeface="ＭＳ Ｐゴシック" pitchFamily="-107" charset="-128"/>
      </a:defRPr>
    </a:lvl2pPr>
    <a:lvl3pPr marL="914400" algn="l" rtl="0" fontAlgn="base">
      <a:spcBef>
        <a:spcPct val="0"/>
      </a:spcBef>
      <a:spcAft>
        <a:spcPct val="0"/>
      </a:spcAft>
      <a:defRPr sz="2400" kern="1200">
        <a:solidFill>
          <a:schemeClr val="tx1"/>
        </a:solidFill>
        <a:latin typeface="Century Gothic" pitchFamily="-107" charset="0"/>
        <a:ea typeface="ＭＳ Ｐゴシック" pitchFamily="-107" charset="-128"/>
        <a:cs typeface="ＭＳ Ｐゴシック" pitchFamily="-107" charset="-128"/>
      </a:defRPr>
    </a:lvl3pPr>
    <a:lvl4pPr marL="1371600" algn="l" rtl="0" fontAlgn="base">
      <a:spcBef>
        <a:spcPct val="0"/>
      </a:spcBef>
      <a:spcAft>
        <a:spcPct val="0"/>
      </a:spcAft>
      <a:defRPr sz="2400" kern="1200">
        <a:solidFill>
          <a:schemeClr val="tx1"/>
        </a:solidFill>
        <a:latin typeface="Century Gothic" pitchFamily="-107" charset="0"/>
        <a:ea typeface="ＭＳ Ｐゴシック" pitchFamily="-107" charset="-128"/>
        <a:cs typeface="ＭＳ Ｐゴシック" pitchFamily="-107" charset="-128"/>
      </a:defRPr>
    </a:lvl4pPr>
    <a:lvl5pPr marL="1828800" algn="l" rtl="0" fontAlgn="base">
      <a:spcBef>
        <a:spcPct val="0"/>
      </a:spcBef>
      <a:spcAft>
        <a:spcPct val="0"/>
      </a:spcAft>
      <a:defRPr sz="2400" kern="1200">
        <a:solidFill>
          <a:schemeClr val="tx1"/>
        </a:solidFill>
        <a:latin typeface="Century Gothic" pitchFamily="-107" charset="0"/>
        <a:ea typeface="ＭＳ Ｐゴシック" pitchFamily="-107" charset="-128"/>
        <a:cs typeface="ＭＳ Ｐゴシック" pitchFamily="-107" charset="-128"/>
      </a:defRPr>
    </a:lvl5pPr>
    <a:lvl6pPr marL="2286000" algn="l" defTabSz="457200" rtl="0" eaLnBrk="1" latinLnBrk="0" hangingPunct="1">
      <a:defRPr sz="2400" kern="1200">
        <a:solidFill>
          <a:schemeClr val="tx1"/>
        </a:solidFill>
        <a:latin typeface="Century Gothic" pitchFamily="-107" charset="0"/>
        <a:ea typeface="ＭＳ Ｐゴシック" pitchFamily="-107" charset="-128"/>
        <a:cs typeface="ＭＳ Ｐゴシック" pitchFamily="-107" charset="-128"/>
      </a:defRPr>
    </a:lvl6pPr>
    <a:lvl7pPr marL="2743200" algn="l" defTabSz="457200" rtl="0" eaLnBrk="1" latinLnBrk="0" hangingPunct="1">
      <a:defRPr sz="2400" kern="1200">
        <a:solidFill>
          <a:schemeClr val="tx1"/>
        </a:solidFill>
        <a:latin typeface="Century Gothic" pitchFamily="-107" charset="0"/>
        <a:ea typeface="ＭＳ Ｐゴシック" pitchFamily="-107" charset="-128"/>
        <a:cs typeface="ＭＳ Ｐゴシック" pitchFamily="-107" charset="-128"/>
      </a:defRPr>
    </a:lvl7pPr>
    <a:lvl8pPr marL="3200400" algn="l" defTabSz="457200" rtl="0" eaLnBrk="1" latinLnBrk="0" hangingPunct="1">
      <a:defRPr sz="2400" kern="1200">
        <a:solidFill>
          <a:schemeClr val="tx1"/>
        </a:solidFill>
        <a:latin typeface="Century Gothic" pitchFamily="-107" charset="0"/>
        <a:ea typeface="ＭＳ Ｐゴシック" pitchFamily="-107" charset="-128"/>
        <a:cs typeface="ＭＳ Ｐゴシック" pitchFamily="-107" charset="-128"/>
      </a:defRPr>
    </a:lvl8pPr>
    <a:lvl9pPr marL="3657600" algn="l" defTabSz="457200" rtl="0" eaLnBrk="1" latinLnBrk="0" hangingPunct="1">
      <a:defRPr sz="2400" kern="1200">
        <a:solidFill>
          <a:schemeClr val="tx1"/>
        </a:solidFill>
        <a:latin typeface="Century Gothic" pitchFamily="-107" charset="0"/>
        <a:ea typeface="ＭＳ Ｐゴシック" pitchFamily="-107" charset="-128"/>
        <a:cs typeface="ＭＳ Ｐゴシック" pitchFamily="-107"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D753"/>
    <a:srgbClr val="59FBED"/>
    <a:srgbClr val="D9D271"/>
    <a:srgbClr val="D9D378"/>
    <a:srgbClr val="8EFBF2"/>
    <a:srgbClr val="C6FE93"/>
    <a:srgbClr val="FDDB18"/>
    <a:srgbClr val="FDE3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8233" autoAdjust="0"/>
  </p:normalViewPr>
  <p:slideViewPr>
    <p:cSldViewPr>
      <p:cViewPr>
        <p:scale>
          <a:sx n="72" d="100"/>
          <a:sy n="72" d="100"/>
        </p:scale>
        <p:origin x="-4144" y="-2704"/>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161088" y="9351963"/>
            <a:ext cx="401637" cy="304800"/>
          </a:xfrm>
          <a:prstGeom prst="rect">
            <a:avLst/>
          </a:prstGeom>
          <a:noFill/>
          <a:ln w="12700">
            <a:noFill/>
            <a:miter lim="800000"/>
            <a:headEnd/>
            <a:tailEnd/>
          </a:ln>
          <a:effectLst/>
        </p:spPr>
        <p:txBody>
          <a:bodyPr wrap="none" lIns="90488" tIns="44450" rIns="90488" bIns="44450" anchor="ctr">
            <a:prstTxWarp prst="textNoShape">
              <a:avLst/>
            </a:prstTxWarp>
            <a:spAutoFit/>
          </a:bodyPr>
          <a:lstStyle/>
          <a:p>
            <a:pPr algn="r" eaLnBrk="0" hangingPunct="0">
              <a:defRPr/>
            </a:pPr>
            <a:fld id="{6FC9181D-A09C-484B-A656-E8C114C7FEBA}" type="slidenum">
              <a:rPr lang="en-GB" sz="1400">
                <a:latin typeface="Arial"/>
                <a:ea typeface="+mn-ea"/>
                <a:cs typeface="+mn-cs"/>
              </a:rPr>
              <a:pPr algn="r" eaLnBrk="0" hangingPunct="0">
                <a:defRPr/>
              </a:pPr>
              <a:t>‹#›</a:t>
            </a:fld>
            <a:endParaRPr lang="en-GB" sz="1400" dirty="0">
              <a:latin typeface="Arial"/>
              <a:ea typeface="+mn-ea"/>
              <a:cs typeface="+mn-cs"/>
            </a:endParaRPr>
          </a:p>
        </p:txBody>
      </p:sp>
    </p:spTree>
    <p:extLst>
      <p:ext uri="{BB962C8B-B14F-4D97-AF65-F5344CB8AC3E}">
        <p14:creationId xmlns:p14="http://schemas.microsoft.com/office/powerpoint/2010/main" val="1875791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884238" y="4632325"/>
            <a:ext cx="4860925" cy="4389438"/>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GB" noProof="0" dirty="0"/>
              <a:t>Click to edit Master notes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363" name="Rectangle 3"/>
          <p:cNvSpPr>
            <a:spLocks noGrp="1" noRot="1" noChangeAspect="1" noChangeArrowheads="1" noTextEdit="1"/>
          </p:cNvSpPr>
          <p:nvPr>
            <p:ph type="sldImg" idx="2"/>
          </p:nvPr>
        </p:nvSpPr>
        <p:spPr bwMode="auto">
          <a:xfrm>
            <a:off x="742950" y="846138"/>
            <a:ext cx="5143500" cy="3429000"/>
          </a:xfrm>
          <a:prstGeom prst="rect">
            <a:avLst/>
          </a:prstGeom>
          <a:noFill/>
          <a:ln w="12700">
            <a:solidFill>
              <a:schemeClr val="tx1"/>
            </a:solidFill>
            <a:miter lim="800000"/>
            <a:headEnd/>
            <a:tailEnd/>
          </a:ln>
        </p:spPr>
      </p:sp>
      <p:sp>
        <p:nvSpPr>
          <p:cNvPr id="2052" name="Rectangle 4"/>
          <p:cNvSpPr>
            <a:spLocks noChangeArrowheads="1"/>
          </p:cNvSpPr>
          <p:nvPr/>
        </p:nvSpPr>
        <p:spPr bwMode="auto">
          <a:xfrm>
            <a:off x="6161088" y="9351963"/>
            <a:ext cx="401637" cy="304800"/>
          </a:xfrm>
          <a:prstGeom prst="rect">
            <a:avLst/>
          </a:prstGeom>
          <a:noFill/>
          <a:ln w="12700">
            <a:noFill/>
            <a:miter lim="800000"/>
            <a:headEnd/>
            <a:tailEnd/>
          </a:ln>
          <a:effectLst/>
        </p:spPr>
        <p:txBody>
          <a:bodyPr wrap="none" lIns="90488" tIns="44450" rIns="90488" bIns="44450" anchor="ctr">
            <a:prstTxWarp prst="textNoShape">
              <a:avLst/>
            </a:prstTxWarp>
            <a:spAutoFit/>
          </a:bodyPr>
          <a:lstStyle/>
          <a:p>
            <a:pPr algn="r" eaLnBrk="0" hangingPunct="0">
              <a:defRPr/>
            </a:pPr>
            <a:fld id="{C0F1E9CA-41DE-154D-AD4A-5ADF8AE7C75B}" type="slidenum">
              <a:rPr lang="en-GB" sz="1400">
                <a:latin typeface="Arial"/>
                <a:ea typeface="+mn-ea"/>
                <a:cs typeface="+mn-cs"/>
              </a:rPr>
              <a:pPr algn="r" eaLnBrk="0" hangingPunct="0">
                <a:defRPr/>
              </a:pPr>
              <a:t>‹#›</a:t>
            </a:fld>
            <a:endParaRPr lang="en-GB" sz="1400" dirty="0">
              <a:latin typeface="Arial"/>
              <a:ea typeface="+mn-ea"/>
              <a:cs typeface="+mn-cs"/>
            </a:endParaRPr>
          </a:p>
        </p:txBody>
      </p:sp>
    </p:spTree>
    <p:extLst>
      <p:ext uri="{BB962C8B-B14F-4D97-AF65-F5344CB8AC3E}">
        <p14:creationId xmlns:p14="http://schemas.microsoft.com/office/powerpoint/2010/main" val="2223660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p:spPr>
        <p:txBody>
          <a:bodyPr/>
          <a:lstStyle/>
          <a:p>
            <a:pPr eaLnBrk="1" hangingPunct="1"/>
            <a:endParaRPr lang="en-GB" smtClean="0">
              <a:latin typeface="Arial" pitchFamily="-112" charset="0"/>
            </a:endParaRPr>
          </a:p>
        </p:txBody>
      </p:sp>
      <p:sp>
        <p:nvSpPr>
          <p:cNvPr id="28676" name="Slide Number Placeholder 3"/>
          <p:cNvSpPr>
            <a:spLocks noGrp="1"/>
          </p:cNvSpPr>
          <p:nvPr>
            <p:ph type="sldNum" sz="quarter" idx="5"/>
          </p:nvPr>
        </p:nvSpPr>
        <p:spPr>
          <a:xfrm>
            <a:off x="3755126" y="9264227"/>
            <a:ext cx="2872740" cy="487680"/>
          </a:xfrm>
          <a:prstGeom prst="rect">
            <a:avLst/>
          </a:prstGeom>
          <a:noFill/>
        </p:spPr>
        <p:txBody>
          <a:bodyPr/>
          <a:lstStyle/>
          <a:p>
            <a:fld id="{E4DF769F-A335-AA40-B12D-57D537012A04}" type="slidenum">
              <a:rPr lang="en-US" smtClean="0">
                <a:latin typeface="Arial" pitchFamily="-112" charset="0"/>
                <a:ea typeface="ＭＳ Ｐゴシック" pitchFamily="-112" charset="-128"/>
                <a:cs typeface="ＭＳ Ｐゴシック" pitchFamily="-112" charset="-128"/>
              </a:rPr>
              <a:pPr/>
              <a:t>1</a:t>
            </a:fld>
            <a:endParaRPr lang="en-US" smtClean="0">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w="9525"/>
        </p:spPr>
        <p:txBody>
          <a:bodyPr/>
          <a:lstStyle/>
          <a:p>
            <a:endParaRPr lang="en-US">
              <a:latin typeface="Arial" pitchFamily="-107" charset="0"/>
            </a:endParaRPr>
          </a:p>
        </p:txBody>
      </p:sp>
      <p:sp>
        <p:nvSpPr>
          <p:cNvPr id="19460" name="Slide Number Placeholder 3"/>
          <p:cNvSpPr>
            <a:spLocks noGrp="1"/>
          </p:cNvSpPr>
          <p:nvPr>
            <p:ph type="sldNum" sz="quarter" idx="4294967295"/>
          </p:nvPr>
        </p:nvSpPr>
        <p:spPr bwMode="auto">
          <a:xfrm>
            <a:off x="3754439" y="9264651"/>
            <a:ext cx="2873375" cy="487363"/>
          </a:xfrm>
          <a:prstGeom prst="rect">
            <a:avLst/>
          </a:prstGeom>
          <a:noFill/>
          <a:ln>
            <a:miter lim="800000"/>
            <a:headEnd/>
            <a:tailEnd/>
          </a:ln>
        </p:spPr>
        <p:txBody>
          <a:bodyPr>
            <a:prstTxWarp prst="textNoShape">
              <a:avLst/>
            </a:prstTxWarp>
          </a:bodyPr>
          <a:lstStyle/>
          <a:p>
            <a:pPr eaLnBrk="0" hangingPunct="0"/>
            <a:fld id="{C8E41B35-5AB9-6442-B696-59E8326DA3C8}" type="slidenum">
              <a:rPr lang="en-US">
                <a:latin typeface="Arial" pitchFamily="-107" charset="0"/>
              </a:rPr>
              <a:pPr eaLnBrk="0" hangingPunct="0"/>
              <a:t>10</a:t>
            </a:fld>
            <a:endParaRPr lang="en-US">
              <a:latin typeface="Arial" pitchFamily="-107"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eaLnBrk="1" hangingPunct="1">
              <a:spcBef>
                <a:spcPts val="0"/>
              </a:spcBef>
              <a:buFontTx/>
              <a:buNone/>
              <a:defRPr/>
            </a:pPr>
            <a:r>
              <a:rPr lang="en-GB" sz="1000" dirty="0" smtClean="0">
                <a:solidFill>
                  <a:srgbClr val="00FFFF"/>
                </a:solidFill>
              </a:rPr>
              <a:t>Theory Theory </a:t>
            </a:r>
            <a:r>
              <a:rPr lang="en-GB" sz="1000" dirty="0" smtClean="0">
                <a:solidFill>
                  <a:schemeClr val="tx1"/>
                </a:solidFill>
              </a:rPr>
              <a:t>claims that normally developing humans make sense of ourselves and others using a </a:t>
            </a:r>
            <a:r>
              <a:rPr lang="en-GB" sz="1000" dirty="0" smtClean="0">
                <a:solidFill>
                  <a:srgbClr val="00FFFF"/>
                </a:solidFill>
              </a:rPr>
              <a:t>Theory of Mind</a:t>
            </a:r>
            <a:r>
              <a:rPr lang="en-GB" sz="1000" dirty="0" smtClean="0">
                <a:solidFill>
                  <a:schemeClr val="tx1"/>
                </a:solidFill>
              </a:rPr>
              <a:t>. </a:t>
            </a:r>
          </a:p>
          <a:p>
            <a:pPr marL="0" eaLnBrk="1" hangingPunct="1">
              <a:spcBef>
                <a:spcPts val="0"/>
              </a:spcBef>
              <a:buFontTx/>
              <a:buNone/>
              <a:defRPr/>
            </a:pPr>
            <a:r>
              <a:rPr lang="en-GB" sz="1000" dirty="0" smtClean="0">
                <a:solidFill>
                  <a:schemeClr val="tx1"/>
                </a:solidFill>
              </a:rPr>
              <a:t>A </a:t>
            </a:r>
            <a:r>
              <a:rPr lang="en-GB" sz="1000" dirty="0" smtClean="0">
                <a:solidFill>
                  <a:srgbClr val="00FFFF"/>
                </a:solidFill>
              </a:rPr>
              <a:t>Theory of Mind </a:t>
            </a:r>
            <a:r>
              <a:rPr lang="en-GB" sz="1000" dirty="0" smtClean="0">
                <a:solidFill>
                  <a:schemeClr val="tx1"/>
                </a:solidFill>
              </a:rPr>
              <a:t>is a set of principles that outlines very general psychological laws. Our tacit grasp of these laws tells us how mental states must relate in the bringing about of actions. </a:t>
            </a:r>
            <a:endParaRPr lang="en-GB" sz="900" b="1" dirty="0" smtClean="0">
              <a:solidFill>
                <a:schemeClr val="tx1"/>
              </a:solidFill>
            </a:endParaRPr>
          </a:p>
          <a:p>
            <a:pPr marL="0" indent="-533400">
              <a:lnSpc>
                <a:spcPct val="90000"/>
              </a:lnSpc>
              <a:spcBef>
                <a:spcPts val="0"/>
              </a:spcBef>
              <a:defRPr/>
            </a:pP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[Central Action Principle] </a:t>
            </a:r>
            <a:r>
              <a:rPr lang="en-GB" sz="1000" b="1" kern="1200" baseline="0" dirty="0" smtClean="0">
                <a:solidFill>
                  <a:schemeClr val="bg1">
                    <a:lumMod val="75000"/>
                  </a:schemeClr>
                </a:solidFill>
                <a:latin typeface="Arial" pitchFamily="34" charset="0"/>
                <a:ea typeface="ＭＳ Ｐゴシック" pitchFamily="28" charset="-128"/>
                <a:cs typeface="ＭＳ Ｐゴシック" pitchFamily="28" charset="-128"/>
              </a:rPr>
              <a:t> </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If A wants P and believes that doing Q will bring about P, then </a:t>
            </a:r>
            <a:r>
              <a:rPr lang="en-GB" sz="1000" b="1" i="1" kern="1200" dirty="0" smtClean="0">
                <a:solidFill>
                  <a:schemeClr val="bg1">
                    <a:lumMod val="75000"/>
                  </a:schemeClr>
                </a:solidFill>
                <a:latin typeface="Arial" pitchFamily="34" charset="0"/>
                <a:ea typeface="ＭＳ Ｐゴシック" pitchFamily="28" charset="-128"/>
                <a:cs typeface="ＭＳ Ｐゴシック" pitchFamily="28" charset="-128"/>
              </a:rPr>
              <a:t>ceteris paribus</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 A will do Q </a:t>
            </a:r>
          </a:p>
          <a:p>
            <a:endParaRPr lang="en-US" dirty="0"/>
          </a:p>
        </p:txBody>
      </p:sp>
      <p:sp>
        <p:nvSpPr>
          <p:cNvPr id="4" name="Slide Number Placeholder 3"/>
          <p:cNvSpPr>
            <a:spLocks noGrp="1"/>
          </p:cNvSpPr>
          <p:nvPr>
            <p:ph type="sldNum" sz="quarter" idx="10"/>
          </p:nvPr>
        </p:nvSpPr>
        <p:spPr>
          <a:xfrm>
            <a:off x="3755126" y="9264227"/>
            <a:ext cx="2872740" cy="487680"/>
          </a:xfrm>
          <a:prstGeom prst="rect">
            <a:avLst/>
          </a:prstGeom>
        </p:spPr>
        <p:txBody>
          <a:bodyPr/>
          <a:lstStyle/>
          <a:p>
            <a:pPr>
              <a:defRPr/>
            </a:pPr>
            <a:fld id="{757C9E5C-B503-49EB-9FDD-63A8870B94F9}"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dirty="0">
                <a:solidFill>
                  <a:srgbClr val="000000"/>
                </a:solidFill>
                <a:latin typeface="Arial" charset="0"/>
                <a:ea typeface="ＭＳ Ｐゴシック" charset="0"/>
                <a:cs typeface="ＭＳ Ｐゴシック" charset="0"/>
              </a:rPr>
              <a:t>Brain imaging </a:t>
            </a:r>
            <a:r>
              <a:rPr lang="en-US" sz="1800" dirty="0">
                <a:solidFill>
                  <a:srgbClr val="000000"/>
                </a:solidFill>
                <a:latin typeface="Arial" charset="0"/>
                <a:ea typeface="ＭＳ Ｐゴシック" charset="0"/>
                <a:cs typeface="ＭＳ Ｐゴシック" charset="0"/>
              </a:rPr>
              <a:t>experiments – technically, those using </a:t>
            </a:r>
            <a:r>
              <a:rPr lang="en-GB" sz="1800" dirty="0">
                <a:solidFill>
                  <a:srgbClr val="000000"/>
                </a:solidFill>
                <a:latin typeface="Arial" charset="0"/>
                <a:ea typeface="ＭＳ Ｐゴシック" charset="0"/>
                <a:cs typeface="ＭＳ Ｐゴシック" charset="0"/>
              </a:rPr>
              <a:t>F</a:t>
            </a:r>
            <a:r>
              <a:rPr lang="en-US" sz="1800" dirty="0" err="1">
                <a:solidFill>
                  <a:srgbClr val="000000"/>
                </a:solidFill>
                <a:latin typeface="Arial" charset="0"/>
                <a:ea typeface="ＭＳ Ｐゴシック" charset="0"/>
                <a:cs typeface="ＭＳ Ｐゴシック" charset="0"/>
              </a:rPr>
              <a:t>unctional</a:t>
            </a:r>
            <a:r>
              <a:rPr lang="en-US" sz="1800" dirty="0">
                <a:solidFill>
                  <a:srgbClr val="000000"/>
                </a:solidFill>
                <a:latin typeface="Arial" charset="0"/>
                <a:ea typeface="ＭＳ Ｐゴシック" charset="0"/>
                <a:cs typeface="ＭＳ Ｐゴシック" charset="0"/>
              </a:rPr>
              <a:t> magnetic resonance imaging (fMRI) – </a:t>
            </a:r>
            <a:r>
              <a:rPr lang="en-GB" sz="1800" dirty="0">
                <a:solidFill>
                  <a:srgbClr val="000000"/>
                </a:solidFill>
                <a:latin typeface="Arial" charset="0"/>
                <a:ea typeface="ＭＳ Ｐゴシック" charset="0"/>
                <a:cs typeface="ＭＳ Ｐゴシック" charset="0"/>
              </a:rPr>
              <a:t>reveal that the right </a:t>
            </a:r>
            <a:r>
              <a:rPr lang="en-GB" sz="1800" dirty="0" err="1">
                <a:solidFill>
                  <a:srgbClr val="000000"/>
                </a:solidFill>
                <a:latin typeface="Arial" charset="0"/>
                <a:ea typeface="ＭＳ Ｐゴシック" charset="0"/>
                <a:cs typeface="ＭＳ Ｐゴシック" charset="0"/>
              </a:rPr>
              <a:t>temporo</a:t>
            </a:r>
            <a:r>
              <a:rPr lang="en-GB" sz="1800" dirty="0">
                <a:solidFill>
                  <a:srgbClr val="000000"/>
                </a:solidFill>
                <a:latin typeface="Arial" charset="0"/>
                <a:ea typeface="ＭＳ Ｐゴシック" charset="0"/>
                <a:cs typeface="ＭＳ Ｐゴシック" charset="0"/>
              </a:rPr>
              <a:t>-parietal junction (RTPJ) is selectively active in tasks of making sense of ourselves and others in terms of reasons. </a:t>
            </a:r>
          </a:p>
          <a:p>
            <a:r>
              <a:rPr lang="en-GB" sz="1800" dirty="0">
                <a:solidFill>
                  <a:srgbClr val="000000"/>
                </a:solidFill>
                <a:latin typeface="Arial" charset="0"/>
                <a:ea typeface="ＭＳ Ｐゴシック" charset="0"/>
                <a:cs typeface="ＭＳ Ｐゴシック" charset="0"/>
              </a:rPr>
              <a:t>Saxe and Wexler (2005) discovered that RTPJ activity is enhanced when the professed </a:t>
            </a:r>
            <a:r>
              <a:rPr lang="en-GB" sz="1800" b="1" dirty="0">
                <a:solidFill>
                  <a:srgbClr val="000000"/>
                </a:solidFill>
                <a:latin typeface="Arial" charset="0"/>
                <a:ea typeface="ＭＳ Ｐゴシック" charset="0"/>
                <a:cs typeface="ＭＳ Ｐゴシック" charset="0"/>
              </a:rPr>
              <a:t>beliefs or desires of story protagonists conflict with subjects’ expectations about what such characters ought to believe or desire</a:t>
            </a:r>
            <a:r>
              <a:rPr lang="en-GB" sz="1800" dirty="0">
                <a:solidFill>
                  <a:srgbClr val="000000"/>
                </a:solidFill>
                <a:latin typeface="Arial" charset="0"/>
                <a:ea typeface="ＭＳ Ｐゴシック" charset="0"/>
                <a:cs typeface="ＭＳ Ｐゴシック" charset="0"/>
              </a:rPr>
              <a:t>, based on background knowledge about the characters. This </a:t>
            </a:r>
            <a:r>
              <a:rPr lang="en-US" sz="1800" dirty="0">
                <a:solidFill>
                  <a:srgbClr val="000000"/>
                </a:solidFill>
                <a:latin typeface="Arial" charset="0"/>
                <a:ea typeface="ＭＳ Ｐゴシック" charset="0"/>
                <a:cs typeface="ＭＳ Ｐゴシック" charset="0"/>
              </a:rPr>
              <a:t>region is </a:t>
            </a:r>
            <a:r>
              <a:rPr lang="en-GB" sz="1800" dirty="0">
                <a:solidFill>
                  <a:srgbClr val="000000"/>
                </a:solidFill>
                <a:latin typeface="Arial" charset="0"/>
                <a:ea typeface="ＭＳ Ｐゴシック" charset="0"/>
                <a:cs typeface="ＭＳ Ｐゴシック" charset="0"/>
              </a:rPr>
              <a:t>not similarly active in other tasks that involve assessing other, more general, socially relevant facts about persons. </a:t>
            </a:r>
            <a:endParaRPr lang="en-US"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US" sz="1800" dirty="0">
              <a:solidFill>
                <a:srgbClr val="000000"/>
              </a:solidFill>
              <a:latin typeface="Arial" charset="0"/>
              <a:ea typeface="ＭＳ Ｐゴシック" charset="0"/>
              <a:cs typeface="ＭＳ Ｐゴシック" charset="0"/>
            </a:endParaRPr>
          </a:p>
        </p:txBody>
      </p:sp>
      <p:sp>
        <p:nvSpPr>
          <p:cNvPr id="106500" name="Slide Number Placeholder 3"/>
          <p:cNvSpPr>
            <a:spLocks noGrp="1"/>
          </p:cNvSpPr>
          <p:nvPr>
            <p:ph type="sldNum" sz="quarter" idx="5"/>
          </p:nvPr>
        </p:nvSpPr>
        <p:spPr>
          <a:xfrm>
            <a:off x="3755126" y="9264227"/>
            <a:ext cx="2872740" cy="4876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4E0C8F-C330-2A42-869B-69BA80DE3CC5}" type="slidenum">
              <a:rPr lang="en-US" sz="1200"/>
              <a:pPr eaLnBrk="1" hangingPunct="1"/>
              <a:t>12</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dirty="0">
                <a:solidFill>
                  <a:srgbClr val="000000"/>
                </a:solidFill>
                <a:latin typeface="Arial" charset="0"/>
                <a:ea typeface="ＭＳ Ｐゴシック" charset="0"/>
                <a:cs typeface="ＭＳ Ｐゴシック" charset="0"/>
              </a:rPr>
              <a:t>Brain imaging </a:t>
            </a:r>
            <a:r>
              <a:rPr lang="en-US" sz="1800" dirty="0">
                <a:solidFill>
                  <a:srgbClr val="000000"/>
                </a:solidFill>
                <a:latin typeface="Arial" charset="0"/>
                <a:ea typeface="ＭＳ Ｐゴシック" charset="0"/>
                <a:cs typeface="ＭＳ Ｐゴシック" charset="0"/>
              </a:rPr>
              <a:t>experiments – technically, those using </a:t>
            </a:r>
            <a:r>
              <a:rPr lang="en-GB" sz="1800" dirty="0">
                <a:solidFill>
                  <a:srgbClr val="000000"/>
                </a:solidFill>
                <a:latin typeface="Arial" charset="0"/>
                <a:ea typeface="ＭＳ Ｐゴシック" charset="0"/>
                <a:cs typeface="ＭＳ Ｐゴシック" charset="0"/>
              </a:rPr>
              <a:t>F</a:t>
            </a:r>
            <a:r>
              <a:rPr lang="en-US" sz="1800" dirty="0" err="1">
                <a:solidFill>
                  <a:srgbClr val="000000"/>
                </a:solidFill>
                <a:latin typeface="Arial" charset="0"/>
                <a:ea typeface="ＭＳ Ｐゴシック" charset="0"/>
                <a:cs typeface="ＭＳ Ｐゴシック" charset="0"/>
              </a:rPr>
              <a:t>unctional</a:t>
            </a:r>
            <a:r>
              <a:rPr lang="en-US" sz="1800" dirty="0">
                <a:solidFill>
                  <a:srgbClr val="000000"/>
                </a:solidFill>
                <a:latin typeface="Arial" charset="0"/>
                <a:ea typeface="ＭＳ Ｐゴシック" charset="0"/>
                <a:cs typeface="ＭＳ Ｐゴシック" charset="0"/>
              </a:rPr>
              <a:t> magnetic resonance imaging (fMRI) – </a:t>
            </a:r>
            <a:r>
              <a:rPr lang="en-GB" sz="1800" dirty="0">
                <a:solidFill>
                  <a:srgbClr val="000000"/>
                </a:solidFill>
                <a:latin typeface="Arial" charset="0"/>
                <a:ea typeface="ＭＳ Ｐゴシック" charset="0"/>
                <a:cs typeface="ＭＳ Ｐゴシック" charset="0"/>
              </a:rPr>
              <a:t>reveal that the right </a:t>
            </a:r>
            <a:r>
              <a:rPr lang="en-GB" sz="1800" dirty="0" err="1">
                <a:solidFill>
                  <a:srgbClr val="000000"/>
                </a:solidFill>
                <a:latin typeface="Arial" charset="0"/>
                <a:ea typeface="ＭＳ Ｐゴシック" charset="0"/>
                <a:cs typeface="ＭＳ Ｐゴシック" charset="0"/>
              </a:rPr>
              <a:t>temporo</a:t>
            </a:r>
            <a:r>
              <a:rPr lang="en-GB" sz="1800" dirty="0">
                <a:solidFill>
                  <a:srgbClr val="000000"/>
                </a:solidFill>
                <a:latin typeface="Arial" charset="0"/>
                <a:ea typeface="ＭＳ Ｐゴシック" charset="0"/>
                <a:cs typeface="ＭＳ Ｐゴシック" charset="0"/>
              </a:rPr>
              <a:t>-parietal junction (RTPJ) is selectively active in tasks of making sense of ourselves and others in terms of reasons. </a:t>
            </a:r>
          </a:p>
          <a:p>
            <a:r>
              <a:rPr lang="en-GB" sz="1800" dirty="0">
                <a:solidFill>
                  <a:srgbClr val="000000"/>
                </a:solidFill>
                <a:latin typeface="Arial" charset="0"/>
                <a:ea typeface="ＭＳ Ｐゴシック" charset="0"/>
                <a:cs typeface="ＭＳ Ｐゴシック" charset="0"/>
              </a:rPr>
              <a:t>Saxe and Wexler (2005) discovered that RTPJ activity is enhanced when the professed </a:t>
            </a:r>
            <a:r>
              <a:rPr lang="en-GB" sz="1800" b="1" dirty="0">
                <a:solidFill>
                  <a:srgbClr val="000000"/>
                </a:solidFill>
                <a:latin typeface="Arial" charset="0"/>
                <a:ea typeface="ＭＳ Ｐゴシック" charset="0"/>
                <a:cs typeface="ＭＳ Ｐゴシック" charset="0"/>
              </a:rPr>
              <a:t>beliefs or desires of story protagonists conflict with subjects’ expectations about what such characters ought to believe or desire</a:t>
            </a:r>
            <a:r>
              <a:rPr lang="en-GB" sz="1800" dirty="0">
                <a:solidFill>
                  <a:srgbClr val="000000"/>
                </a:solidFill>
                <a:latin typeface="Arial" charset="0"/>
                <a:ea typeface="ＭＳ Ｐゴシック" charset="0"/>
                <a:cs typeface="ＭＳ Ｐゴシック" charset="0"/>
              </a:rPr>
              <a:t>, based on background knowledge about the characters. This </a:t>
            </a:r>
            <a:r>
              <a:rPr lang="en-US" sz="1800" dirty="0">
                <a:solidFill>
                  <a:srgbClr val="000000"/>
                </a:solidFill>
                <a:latin typeface="Arial" charset="0"/>
                <a:ea typeface="ＭＳ Ｐゴシック" charset="0"/>
                <a:cs typeface="ＭＳ Ｐゴシック" charset="0"/>
              </a:rPr>
              <a:t>region is </a:t>
            </a:r>
            <a:r>
              <a:rPr lang="en-GB" sz="1800" dirty="0">
                <a:solidFill>
                  <a:srgbClr val="000000"/>
                </a:solidFill>
                <a:latin typeface="Arial" charset="0"/>
                <a:ea typeface="ＭＳ Ｐゴシック" charset="0"/>
                <a:cs typeface="ＭＳ Ｐゴシック" charset="0"/>
              </a:rPr>
              <a:t>not similarly active in other tasks that involve assessing other, more general, socially relevant facts about persons. </a:t>
            </a:r>
            <a:endParaRPr lang="en-US"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US" sz="1800" dirty="0">
              <a:solidFill>
                <a:srgbClr val="000000"/>
              </a:solidFill>
              <a:latin typeface="Arial" charset="0"/>
              <a:ea typeface="ＭＳ Ｐゴシック" charset="0"/>
              <a:cs typeface="ＭＳ Ｐゴシック" charset="0"/>
            </a:endParaRPr>
          </a:p>
        </p:txBody>
      </p:sp>
      <p:sp>
        <p:nvSpPr>
          <p:cNvPr id="106500" name="Slide Number Placeholder 3"/>
          <p:cNvSpPr>
            <a:spLocks noGrp="1"/>
          </p:cNvSpPr>
          <p:nvPr>
            <p:ph type="sldNum" sz="quarter" idx="5"/>
          </p:nvPr>
        </p:nvSpPr>
        <p:spPr>
          <a:xfrm>
            <a:off x="3755126" y="9264227"/>
            <a:ext cx="2872740" cy="4876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4E0C8F-C330-2A42-869B-69BA80DE3CC5}" type="slidenum">
              <a:rPr lang="en-US" sz="1200"/>
              <a:pPr eaLnBrk="1" hangingPunct="1"/>
              <a:t>13</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eaLnBrk="1" hangingPunct="1">
              <a:spcBef>
                <a:spcPts val="0"/>
              </a:spcBef>
              <a:buFontTx/>
              <a:buNone/>
              <a:defRPr/>
            </a:pPr>
            <a:r>
              <a:rPr lang="en-GB" sz="1000" dirty="0" smtClean="0">
                <a:solidFill>
                  <a:srgbClr val="00FFFF"/>
                </a:solidFill>
              </a:rPr>
              <a:t>Theory Theory </a:t>
            </a:r>
            <a:r>
              <a:rPr lang="en-GB" sz="1000" dirty="0" smtClean="0">
                <a:solidFill>
                  <a:schemeClr val="tx1"/>
                </a:solidFill>
              </a:rPr>
              <a:t>claims that normally developing humans make sense of ourselves and others using a </a:t>
            </a:r>
            <a:r>
              <a:rPr lang="en-GB" sz="1000" dirty="0" smtClean="0">
                <a:solidFill>
                  <a:srgbClr val="00FFFF"/>
                </a:solidFill>
              </a:rPr>
              <a:t>Theory of Mind</a:t>
            </a:r>
            <a:r>
              <a:rPr lang="en-GB" sz="1000" dirty="0" smtClean="0">
                <a:solidFill>
                  <a:schemeClr val="tx1"/>
                </a:solidFill>
              </a:rPr>
              <a:t>. </a:t>
            </a:r>
          </a:p>
          <a:p>
            <a:pPr marL="0" eaLnBrk="1" hangingPunct="1">
              <a:spcBef>
                <a:spcPts val="0"/>
              </a:spcBef>
              <a:buFontTx/>
              <a:buNone/>
              <a:defRPr/>
            </a:pPr>
            <a:r>
              <a:rPr lang="en-GB" sz="1000" dirty="0" smtClean="0">
                <a:solidFill>
                  <a:schemeClr val="tx1"/>
                </a:solidFill>
              </a:rPr>
              <a:t>A </a:t>
            </a:r>
            <a:r>
              <a:rPr lang="en-GB" sz="1000" dirty="0" smtClean="0">
                <a:solidFill>
                  <a:srgbClr val="00FFFF"/>
                </a:solidFill>
              </a:rPr>
              <a:t>Theory of Mind </a:t>
            </a:r>
            <a:r>
              <a:rPr lang="en-GB" sz="1000" dirty="0" smtClean="0">
                <a:solidFill>
                  <a:schemeClr val="tx1"/>
                </a:solidFill>
              </a:rPr>
              <a:t>is a set of principles that outlines very general psychological laws. Our tacit grasp of these laws tells us how mental states must relate in the bringing about of actions. </a:t>
            </a:r>
            <a:endParaRPr lang="en-GB" sz="900" b="1" dirty="0" smtClean="0">
              <a:solidFill>
                <a:schemeClr val="tx1"/>
              </a:solidFill>
            </a:endParaRPr>
          </a:p>
          <a:p>
            <a:pPr marL="0" indent="-533400">
              <a:lnSpc>
                <a:spcPct val="90000"/>
              </a:lnSpc>
              <a:spcBef>
                <a:spcPts val="0"/>
              </a:spcBef>
              <a:defRPr/>
            </a:pP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[Central Action Principle] </a:t>
            </a:r>
            <a:r>
              <a:rPr lang="en-GB" sz="1000" b="1" kern="1200" baseline="0" dirty="0" smtClean="0">
                <a:solidFill>
                  <a:schemeClr val="bg1">
                    <a:lumMod val="75000"/>
                  </a:schemeClr>
                </a:solidFill>
                <a:latin typeface="Arial" pitchFamily="34" charset="0"/>
                <a:ea typeface="ＭＳ Ｐゴシック" pitchFamily="28" charset="-128"/>
                <a:cs typeface="ＭＳ Ｐゴシック" pitchFamily="28" charset="-128"/>
              </a:rPr>
              <a:t> </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If A wants P and believes that doing Q will bring about P, then </a:t>
            </a:r>
            <a:r>
              <a:rPr lang="en-GB" sz="1000" b="1" i="1" kern="1200" dirty="0" smtClean="0">
                <a:solidFill>
                  <a:schemeClr val="bg1">
                    <a:lumMod val="75000"/>
                  </a:schemeClr>
                </a:solidFill>
                <a:latin typeface="Arial" pitchFamily="34" charset="0"/>
                <a:ea typeface="ＭＳ Ｐゴシック" pitchFamily="28" charset="-128"/>
                <a:cs typeface="ＭＳ Ｐゴシック" pitchFamily="28" charset="-128"/>
              </a:rPr>
              <a:t>ceteris paribus</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 A will do Q </a:t>
            </a:r>
          </a:p>
          <a:p>
            <a:endParaRPr lang="en-US" dirty="0"/>
          </a:p>
        </p:txBody>
      </p:sp>
      <p:sp>
        <p:nvSpPr>
          <p:cNvPr id="4" name="Slide Number Placeholder 3"/>
          <p:cNvSpPr>
            <a:spLocks noGrp="1"/>
          </p:cNvSpPr>
          <p:nvPr>
            <p:ph type="sldNum" sz="quarter" idx="10"/>
          </p:nvPr>
        </p:nvSpPr>
        <p:spPr>
          <a:xfrm>
            <a:off x="3755126" y="9264227"/>
            <a:ext cx="2872740" cy="487680"/>
          </a:xfrm>
          <a:prstGeom prst="rect">
            <a:avLst/>
          </a:prstGeom>
        </p:spPr>
        <p:txBody>
          <a:bodyPr/>
          <a:lstStyle/>
          <a:p>
            <a:pPr>
              <a:defRPr/>
            </a:pPr>
            <a:fld id="{757C9E5C-B503-49EB-9FDD-63A8870B94F9}"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w="9525"/>
        </p:spPr>
        <p:txBody>
          <a:bodyPr/>
          <a:lstStyle/>
          <a:p>
            <a:endParaRPr lang="en-US">
              <a:latin typeface="Arial" pitchFamily="-107" charset="0"/>
            </a:endParaRPr>
          </a:p>
        </p:txBody>
      </p:sp>
      <p:sp>
        <p:nvSpPr>
          <p:cNvPr id="19460" name="Slide Number Placeholder 3"/>
          <p:cNvSpPr>
            <a:spLocks noGrp="1"/>
          </p:cNvSpPr>
          <p:nvPr>
            <p:ph type="sldNum" sz="quarter" idx="4294967295"/>
          </p:nvPr>
        </p:nvSpPr>
        <p:spPr bwMode="auto">
          <a:xfrm>
            <a:off x="3754439" y="9264651"/>
            <a:ext cx="2873375" cy="487363"/>
          </a:xfrm>
          <a:prstGeom prst="rect">
            <a:avLst/>
          </a:prstGeom>
          <a:noFill/>
          <a:ln>
            <a:miter lim="800000"/>
            <a:headEnd/>
            <a:tailEnd/>
          </a:ln>
        </p:spPr>
        <p:txBody>
          <a:bodyPr>
            <a:prstTxWarp prst="textNoShape">
              <a:avLst/>
            </a:prstTxWarp>
          </a:bodyPr>
          <a:lstStyle/>
          <a:p>
            <a:pPr eaLnBrk="0" hangingPunct="0"/>
            <a:fld id="{C8E41B35-5AB9-6442-B696-59E8326DA3C8}" type="slidenum">
              <a:rPr lang="en-US">
                <a:latin typeface="Arial" pitchFamily="-107" charset="0"/>
              </a:rPr>
              <a:pPr eaLnBrk="0" hangingPunct="0"/>
              <a:t>15</a:t>
            </a:fld>
            <a:endParaRPr lang="en-US">
              <a:latin typeface="Arial" pitchFamily="-107"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dirty="0">
                <a:solidFill>
                  <a:srgbClr val="000000"/>
                </a:solidFill>
                <a:latin typeface="Arial" charset="0"/>
                <a:ea typeface="ＭＳ Ｐゴシック" charset="0"/>
                <a:cs typeface="ＭＳ Ｐゴシック" charset="0"/>
              </a:rPr>
              <a:t>Brain imaging </a:t>
            </a:r>
            <a:r>
              <a:rPr lang="en-US" sz="1800" dirty="0">
                <a:solidFill>
                  <a:srgbClr val="000000"/>
                </a:solidFill>
                <a:latin typeface="Arial" charset="0"/>
                <a:ea typeface="ＭＳ Ｐゴシック" charset="0"/>
                <a:cs typeface="ＭＳ Ｐゴシック" charset="0"/>
              </a:rPr>
              <a:t>experiments – technically, those using </a:t>
            </a:r>
            <a:r>
              <a:rPr lang="en-GB" sz="1800" dirty="0">
                <a:solidFill>
                  <a:srgbClr val="000000"/>
                </a:solidFill>
                <a:latin typeface="Arial" charset="0"/>
                <a:ea typeface="ＭＳ Ｐゴシック" charset="0"/>
                <a:cs typeface="ＭＳ Ｐゴシック" charset="0"/>
              </a:rPr>
              <a:t>F</a:t>
            </a:r>
            <a:r>
              <a:rPr lang="en-US" sz="1800" dirty="0" err="1">
                <a:solidFill>
                  <a:srgbClr val="000000"/>
                </a:solidFill>
                <a:latin typeface="Arial" charset="0"/>
                <a:ea typeface="ＭＳ Ｐゴシック" charset="0"/>
                <a:cs typeface="ＭＳ Ｐゴシック" charset="0"/>
              </a:rPr>
              <a:t>unctional</a:t>
            </a:r>
            <a:r>
              <a:rPr lang="en-US" sz="1800" dirty="0">
                <a:solidFill>
                  <a:srgbClr val="000000"/>
                </a:solidFill>
                <a:latin typeface="Arial" charset="0"/>
                <a:ea typeface="ＭＳ Ｐゴシック" charset="0"/>
                <a:cs typeface="ＭＳ Ｐゴシック" charset="0"/>
              </a:rPr>
              <a:t> magnetic resonance imaging (fMRI) – </a:t>
            </a:r>
            <a:r>
              <a:rPr lang="en-GB" sz="1800" dirty="0">
                <a:solidFill>
                  <a:srgbClr val="000000"/>
                </a:solidFill>
                <a:latin typeface="Arial" charset="0"/>
                <a:ea typeface="ＭＳ Ｐゴシック" charset="0"/>
                <a:cs typeface="ＭＳ Ｐゴシック" charset="0"/>
              </a:rPr>
              <a:t>reveal that the right </a:t>
            </a:r>
            <a:r>
              <a:rPr lang="en-GB" sz="1800" dirty="0" err="1">
                <a:solidFill>
                  <a:srgbClr val="000000"/>
                </a:solidFill>
                <a:latin typeface="Arial" charset="0"/>
                <a:ea typeface="ＭＳ Ｐゴシック" charset="0"/>
                <a:cs typeface="ＭＳ Ｐゴシック" charset="0"/>
              </a:rPr>
              <a:t>temporo</a:t>
            </a:r>
            <a:r>
              <a:rPr lang="en-GB" sz="1800" dirty="0">
                <a:solidFill>
                  <a:srgbClr val="000000"/>
                </a:solidFill>
                <a:latin typeface="Arial" charset="0"/>
                <a:ea typeface="ＭＳ Ｐゴシック" charset="0"/>
                <a:cs typeface="ＭＳ Ｐゴシック" charset="0"/>
              </a:rPr>
              <a:t>-parietal junction (RTPJ) is selectively active in tasks of making sense of ourselves and others in terms of reasons. </a:t>
            </a:r>
          </a:p>
          <a:p>
            <a:r>
              <a:rPr lang="en-GB" sz="1800" dirty="0">
                <a:solidFill>
                  <a:srgbClr val="000000"/>
                </a:solidFill>
                <a:latin typeface="Arial" charset="0"/>
                <a:ea typeface="ＭＳ Ｐゴシック" charset="0"/>
                <a:cs typeface="ＭＳ Ｐゴシック" charset="0"/>
              </a:rPr>
              <a:t>Saxe and Wexler (2005) discovered that RTPJ activity is enhanced when the professed </a:t>
            </a:r>
            <a:r>
              <a:rPr lang="en-GB" sz="1800" b="1" dirty="0">
                <a:solidFill>
                  <a:srgbClr val="000000"/>
                </a:solidFill>
                <a:latin typeface="Arial" charset="0"/>
                <a:ea typeface="ＭＳ Ｐゴシック" charset="0"/>
                <a:cs typeface="ＭＳ Ｐゴシック" charset="0"/>
              </a:rPr>
              <a:t>beliefs or desires of story protagonists conflict with subjects’ expectations about what such characters ought to believe or desire</a:t>
            </a:r>
            <a:r>
              <a:rPr lang="en-GB" sz="1800" dirty="0">
                <a:solidFill>
                  <a:srgbClr val="000000"/>
                </a:solidFill>
                <a:latin typeface="Arial" charset="0"/>
                <a:ea typeface="ＭＳ Ｐゴシック" charset="0"/>
                <a:cs typeface="ＭＳ Ｐゴシック" charset="0"/>
              </a:rPr>
              <a:t>, based on background knowledge about the characters. This </a:t>
            </a:r>
            <a:r>
              <a:rPr lang="en-US" sz="1800" dirty="0">
                <a:solidFill>
                  <a:srgbClr val="000000"/>
                </a:solidFill>
                <a:latin typeface="Arial" charset="0"/>
                <a:ea typeface="ＭＳ Ｐゴシック" charset="0"/>
                <a:cs typeface="ＭＳ Ｐゴシック" charset="0"/>
              </a:rPr>
              <a:t>region is </a:t>
            </a:r>
            <a:r>
              <a:rPr lang="en-GB" sz="1800" dirty="0">
                <a:solidFill>
                  <a:srgbClr val="000000"/>
                </a:solidFill>
                <a:latin typeface="Arial" charset="0"/>
                <a:ea typeface="ＭＳ Ｐゴシック" charset="0"/>
                <a:cs typeface="ＭＳ Ｐゴシック" charset="0"/>
              </a:rPr>
              <a:t>not similarly active in other tasks that involve assessing other, more general, socially relevant facts about persons. </a:t>
            </a:r>
            <a:endParaRPr lang="en-US"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US" sz="1800" dirty="0">
              <a:solidFill>
                <a:srgbClr val="000000"/>
              </a:solidFill>
              <a:latin typeface="Arial" charset="0"/>
              <a:ea typeface="ＭＳ Ｐゴシック" charset="0"/>
              <a:cs typeface="ＭＳ Ｐゴシック" charset="0"/>
            </a:endParaRPr>
          </a:p>
        </p:txBody>
      </p:sp>
      <p:sp>
        <p:nvSpPr>
          <p:cNvPr id="106500" name="Slide Number Placeholder 3"/>
          <p:cNvSpPr>
            <a:spLocks noGrp="1"/>
          </p:cNvSpPr>
          <p:nvPr>
            <p:ph type="sldNum" sz="quarter" idx="5"/>
          </p:nvPr>
        </p:nvSpPr>
        <p:spPr>
          <a:xfrm>
            <a:off x="3755126" y="9264227"/>
            <a:ext cx="2872740" cy="4876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4E0C8F-C330-2A42-869B-69BA80DE3CC5}" type="slidenum">
              <a:rPr lang="en-US" sz="1200"/>
              <a:pPr eaLnBrk="1" hangingPunct="1"/>
              <a:t>16</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w="9525"/>
        </p:spPr>
        <p:txBody>
          <a:bodyPr/>
          <a:lstStyle/>
          <a:p>
            <a:endParaRPr lang="en-US">
              <a:latin typeface="Arial" pitchFamily="-107" charset="0"/>
            </a:endParaRPr>
          </a:p>
        </p:txBody>
      </p:sp>
      <p:sp>
        <p:nvSpPr>
          <p:cNvPr id="19460" name="Slide Number Placeholder 3"/>
          <p:cNvSpPr>
            <a:spLocks noGrp="1"/>
          </p:cNvSpPr>
          <p:nvPr>
            <p:ph type="sldNum" sz="quarter" idx="4294967295"/>
          </p:nvPr>
        </p:nvSpPr>
        <p:spPr bwMode="auto">
          <a:xfrm>
            <a:off x="3754439" y="9264651"/>
            <a:ext cx="2873375" cy="487363"/>
          </a:xfrm>
          <a:prstGeom prst="rect">
            <a:avLst/>
          </a:prstGeom>
          <a:noFill/>
          <a:ln>
            <a:miter lim="800000"/>
            <a:headEnd/>
            <a:tailEnd/>
          </a:ln>
        </p:spPr>
        <p:txBody>
          <a:bodyPr>
            <a:prstTxWarp prst="textNoShape">
              <a:avLst/>
            </a:prstTxWarp>
          </a:bodyPr>
          <a:lstStyle/>
          <a:p>
            <a:pPr eaLnBrk="0" hangingPunct="0"/>
            <a:fld id="{C8E41B35-5AB9-6442-B696-59E8326DA3C8}" type="slidenum">
              <a:rPr lang="en-US">
                <a:latin typeface="Arial" pitchFamily="-107" charset="0"/>
              </a:rPr>
              <a:pPr eaLnBrk="0" hangingPunct="0"/>
              <a:t>18</a:t>
            </a:fld>
            <a:endParaRPr lang="en-US">
              <a:latin typeface="Arial" pitchFamily="-107"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755126" y="9264227"/>
            <a:ext cx="2872740" cy="487680"/>
          </a:xfrm>
          <a:prstGeom prst="rect">
            <a:avLst/>
          </a:prstGeom>
        </p:spPr>
        <p:txBody>
          <a:bodyPr/>
          <a:lstStyle/>
          <a:p>
            <a:pPr>
              <a:defRPr/>
            </a:pPr>
            <a:fld id="{E95ACBCE-8D72-440E-AD55-97036294D958}" type="slidenum">
              <a:rPr lang="en-US" smtClean="0">
                <a:latin typeface="Arial"/>
              </a:rPr>
              <a:pPr>
                <a:defRPr/>
              </a:pPr>
              <a:t>19</a:t>
            </a:fld>
            <a:endParaRPr lang="en-US" dirty="0">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755126" y="9264227"/>
            <a:ext cx="2872740" cy="487680"/>
          </a:xfrm>
          <a:prstGeom prst="rect">
            <a:avLst/>
          </a:prstGeom>
        </p:spPr>
        <p:txBody>
          <a:bodyPr/>
          <a:lstStyle/>
          <a:p>
            <a:pPr>
              <a:defRPr/>
            </a:pPr>
            <a:fld id="{E95ACBCE-8D72-440E-AD55-97036294D958}"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w="9525"/>
        </p:spPr>
        <p:txBody>
          <a:bodyPr/>
          <a:lstStyle/>
          <a:p>
            <a:endParaRPr lang="en-US">
              <a:latin typeface="Arial" pitchFamily="-107" charset="0"/>
            </a:endParaRPr>
          </a:p>
        </p:txBody>
      </p:sp>
      <p:sp>
        <p:nvSpPr>
          <p:cNvPr id="19460" name="Slide Number Placeholder 3"/>
          <p:cNvSpPr>
            <a:spLocks noGrp="1"/>
          </p:cNvSpPr>
          <p:nvPr>
            <p:ph type="sldNum" sz="quarter" idx="4294967295"/>
          </p:nvPr>
        </p:nvSpPr>
        <p:spPr bwMode="auto">
          <a:xfrm>
            <a:off x="3754439" y="9264651"/>
            <a:ext cx="2873375" cy="487363"/>
          </a:xfrm>
          <a:prstGeom prst="rect">
            <a:avLst/>
          </a:prstGeom>
          <a:noFill/>
          <a:ln>
            <a:miter lim="800000"/>
            <a:headEnd/>
            <a:tailEnd/>
          </a:ln>
        </p:spPr>
        <p:txBody>
          <a:bodyPr>
            <a:prstTxWarp prst="textNoShape">
              <a:avLst/>
            </a:prstTxWarp>
          </a:bodyPr>
          <a:lstStyle/>
          <a:p>
            <a:pPr eaLnBrk="0" hangingPunct="0"/>
            <a:fld id="{C8E41B35-5AB9-6442-B696-59E8326DA3C8}" type="slidenum">
              <a:rPr lang="en-US">
                <a:latin typeface="Arial" pitchFamily="-107" charset="0"/>
              </a:rPr>
              <a:pPr eaLnBrk="0" hangingPunct="0"/>
              <a:t>2</a:t>
            </a:fld>
            <a:endParaRPr lang="en-US">
              <a:latin typeface="Arial" pitchFamily="-107"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eaLnBrk="1" hangingPunct="1">
              <a:spcBef>
                <a:spcPts val="0"/>
              </a:spcBef>
              <a:buFontTx/>
              <a:buNone/>
              <a:defRPr/>
            </a:pPr>
            <a:r>
              <a:rPr lang="en-GB" sz="1000" dirty="0" smtClean="0">
                <a:solidFill>
                  <a:srgbClr val="00FFFF"/>
                </a:solidFill>
              </a:rPr>
              <a:t>Theory Theory </a:t>
            </a:r>
            <a:r>
              <a:rPr lang="en-GB" sz="1000" dirty="0" smtClean="0">
                <a:solidFill>
                  <a:schemeClr val="tx1"/>
                </a:solidFill>
              </a:rPr>
              <a:t>claims that normally developing humans make sense of ourselves and others using a </a:t>
            </a:r>
            <a:r>
              <a:rPr lang="en-GB" sz="1000" dirty="0" smtClean="0">
                <a:solidFill>
                  <a:srgbClr val="00FFFF"/>
                </a:solidFill>
              </a:rPr>
              <a:t>Theory of Mind</a:t>
            </a:r>
            <a:r>
              <a:rPr lang="en-GB" sz="1000" dirty="0" smtClean="0">
                <a:solidFill>
                  <a:schemeClr val="tx1"/>
                </a:solidFill>
              </a:rPr>
              <a:t>. </a:t>
            </a:r>
          </a:p>
          <a:p>
            <a:pPr marL="0" eaLnBrk="1" hangingPunct="1">
              <a:spcBef>
                <a:spcPts val="0"/>
              </a:spcBef>
              <a:buFontTx/>
              <a:buNone/>
              <a:defRPr/>
            </a:pPr>
            <a:r>
              <a:rPr lang="en-GB" sz="1000" dirty="0" smtClean="0">
                <a:solidFill>
                  <a:schemeClr val="tx1"/>
                </a:solidFill>
              </a:rPr>
              <a:t>A </a:t>
            </a:r>
            <a:r>
              <a:rPr lang="en-GB" sz="1000" dirty="0" smtClean="0">
                <a:solidFill>
                  <a:srgbClr val="00FFFF"/>
                </a:solidFill>
              </a:rPr>
              <a:t>Theory of Mind </a:t>
            </a:r>
            <a:r>
              <a:rPr lang="en-GB" sz="1000" dirty="0" smtClean="0">
                <a:solidFill>
                  <a:schemeClr val="tx1"/>
                </a:solidFill>
              </a:rPr>
              <a:t>is a set of principles that outlines very general psychological laws. Our tacit grasp of these laws tells us how mental states must relate in the bringing about of actions. </a:t>
            </a:r>
            <a:endParaRPr lang="en-GB" sz="900" b="1" dirty="0" smtClean="0">
              <a:solidFill>
                <a:schemeClr val="tx1"/>
              </a:solidFill>
            </a:endParaRPr>
          </a:p>
          <a:p>
            <a:pPr marL="0" indent="-533400">
              <a:lnSpc>
                <a:spcPct val="90000"/>
              </a:lnSpc>
              <a:spcBef>
                <a:spcPts val="0"/>
              </a:spcBef>
              <a:defRPr/>
            </a:pP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[Central Action Principle] </a:t>
            </a:r>
            <a:r>
              <a:rPr lang="en-GB" sz="1000" b="1" kern="1200" baseline="0" dirty="0" smtClean="0">
                <a:solidFill>
                  <a:schemeClr val="bg1">
                    <a:lumMod val="75000"/>
                  </a:schemeClr>
                </a:solidFill>
                <a:latin typeface="Arial" pitchFamily="34" charset="0"/>
                <a:ea typeface="ＭＳ Ｐゴシック" pitchFamily="28" charset="-128"/>
                <a:cs typeface="ＭＳ Ｐゴシック" pitchFamily="28" charset="-128"/>
              </a:rPr>
              <a:t> </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If A wants P and believes that doing Q will bring about P, then </a:t>
            </a:r>
            <a:r>
              <a:rPr lang="en-GB" sz="1000" b="1" i="1" kern="1200" dirty="0" smtClean="0">
                <a:solidFill>
                  <a:schemeClr val="bg1">
                    <a:lumMod val="75000"/>
                  </a:schemeClr>
                </a:solidFill>
                <a:latin typeface="Arial" pitchFamily="34" charset="0"/>
                <a:ea typeface="ＭＳ Ｐゴシック" pitchFamily="28" charset="-128"/>
                <a:cs typeface="ＭＳ Ｐゴシック" pitchFamily="28" charset="-128"/>
              </a:rPr>
              <a:t>ceteris paribus</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 A will do Q </a:t>
            </a:r>
          </a:p>
          <a:p>
            <a:endParaRPr lang="en-US" dirty="0"/>
          </a:p>
        </p:txBody>
      </p:sp>
      <p:sp>
        <p:nvSpPr>
          <p:cNvPr id="4" name="Slide Number Placeholder 3"/>
          <p:cNvSpPr>
            <a:spLocks noGrp="1"/>
          </p:cNvSpPr>
          <p:nvPr>
            <p:ph type="sldNum" sz="quarter" idx="10"/>
          </p:nvPr>
        </p:nvSpPr>
        <p:spPr>
          <a:xfrm>
            <a:off x="3755126" y="9264227"/>
            <a:ext cx="2872740" cy="487680"/>
          </a:xfrm>
          <a:prstGeom prst="rect">
            <a:avLst/>
          </a:prstGeom>
        </p:spPr>
        <p:txBody>
          <a:bodyPr/>
          <a:lstStyle/>
          <a:p>
            <a:pPr>
              <a:defRPr/>
            </a:pPr>
            <a:fld id="{757C9E5C-B503-49EB-9FDD-63A8870B94F9}" type="slidenum">
              <a:rPr lang="en-US" smtClean="0"/>
              <a:pPr>
                <a:defRPr/>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eaLnBrk="1" hangingPunct="1">
              <a:spcBef>
                <a:spcPts val="0"/>
              </a:spcBef>
              <a:buFontTx/>
              <a:buNone/>
              <a:defRPr/>
            </a:pPr>
            <a:r>
              <a:rPr lang="en-GB" sz="1000" dirty="0" smtClean="0">
                <a:solidFill>
                  <a:srgbClr val="00FFFF"/>
                </a:solidFill>
              </a:rPr>
              <a:t>Theory Theory </a:t>
            </a:r>
            <a:r>
              <a:rPr lang="en-GB" sz="1000" dirty="0" smtClean="0">
                <a:solidFill>
                  <a:schemeClr val="tx1"/>
                </a:solidFill>
              </a:rPr>
              <a:t>claims that normally developing humans make sense of ourselves and others using a </a:t>
            </a:r>
            <a:r>
              <a:rPr lang="en-GB" sz="1000" dirty="0" smtClean="0">
                <a:solidFill>
                  <a:srgbClr val="00FFFF"/>
                </a:solidFill>
              </a:rPr>
              <a:t>Theory of Mind</a:t>
            </a:r>
            <a:r>
              <a:rPr lang="en-GB" sz="1000" dirty="0" smtClean="0">
                <a:solidFill>
                  <a:schemeClr val="tx1"/>
                </a:solidFill>
              </a:rPr>
              <a:t>. </a:t>
            </a:r>
          </a:p>
          <a:p>
            <a:pPr marL="0" eaLnBrk="1" hangingPunct="1">
              <a:spcBef>
                <a:spcPts val="0"/>
              </a:spcBef>
              <a:buFontTx/>
              <a:buNone/>
              <a:defRPr/>
            </a:pPr>
            <a:r>
              <a:rPr lang="en-GB" sz="1000" dirty="0" smtClean="0">
                <a:solidFill>
                  <a:schemeClr val="tx1"/>
                </a:solidFill>
              </a:rPr>
              <a:t>A </a:t>
            </a:r>
            <a:r>
              <a:rPr lang="en-GB" sz="1000" dirty="0" smtClean="0">
                <a:solidFill>
                  <a:srgbClr val="00FFFF"/>
                </a:solidFill>
              </a:rPr>
              <a:t>Theory of Mind </a:t>
            </a:r>
            <a:r>
              <a:rPr lang="en-GB" sz="1000" dirty="0" smtClean="0">
                <a:solidFill>
                  <a:schemeClr val="tx1"/>
                </a:solidFill>
              </a:rPr>
              <a:t>is a set of principles that outlines very general psychological laws. Our tacit grasp of these laws tells us how mental states must relate in the bringing about of actions. </a:t>
            </a:r>
            <a:endParaRPr lang="en-GB" sz="900" b="1" dirty="0" smtClean="0">
              <a:solidFill>
                <a:schemeClr val="tx1"/>
              </a:solidFill>
            </a:endParaRPr>
          </a:p>
          <a:p>
            <a:pPr marL="0" indent="-533400">
              <a:lnSpc>
                <a:spcPct val="90000"/>
              </a:lnSpc>
              <a:spcBef>
                <a:spcPts val="0"/>
              </a:spcBef>
              <a:defRPr/>
            </a:pP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[Central Action Principle] </a:t>
            </a:r>
            <a:r>
              <a:rPr lang="en-GB" sz="1000" b="1" kern="1200" baseline="0" dirty="0" smtClean="0">
                <a:solidFill>
                  <a:schemeClr val="bg1">
                    <a:lumMod val="75000"/>
                  </a:schemeClr>
                </a:solidFill>
                <a:latin typeface="Arial" pitchFamily="34" charset="0"/>
                <a:ea typeface="ＭＳ Ｐゴシック" pitchFamily="28" charset="-128"/>
                <a:cs typeface="ＭＳ Ｐゴシック" pitchFamily="28" charset="-128"/>
              </a:rPr>
              <a:t> </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If A wants P and believes that doing Q will bring about P, then </a:t>
            </a:r>
            <a:r>
              <a:rPr lang="en-GB" sz="1000" b="1" i="1" kern="1200" dirty="0" smtClean="0">
                <a:solidFill>
                  <a:schemeClr val="bg1">
                    <a:lumMod val="75000"/>
                  </a:schemeClr>
                </a:solidFill>
                <a:latin typeface="Arial" pitchFamily="34" charset="0"/>
                <a:ea typeface="ＭＳ Ｐゴシック" pitchFamily="28" charset="-128"/>
                <a:cs typeface="ＭＳ Ｐゴシック" pitchFamily="28" charset="-128"/>
              </a:rPr>
              <a:t>ceteris paribus</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 A will do Q </a:t>
            </a:r>
          </a:p>
          <a:p>
            <a:endParaRPr lang="en-US" dirty="0"/>
          </a:p>
        </p:txBody>
      </p:sp>
      <p:sp>
        <p:nvSpPr>
          <p:cNvPr id="4" name="Slide Number Placeholder 3"/>
          <p:cNvSpPr>
            <a:spLocks noGrp="1"/>
          </p:cNvSpPr>
          <p:nvPr>
            <p:ph type="sldNum" sz="quarter" idx="10"/>
          </p:nvPr>
        </p:nvSpPr>
        <p:spPr>
          <a:xfrm>
            <a:off x="3755126" y="9264227"/>
            <a:ext cx="2872740" cy="487680"/>
          </a:xfrm>
          <a:prstGeom prst="rect">
            <a:avLst/>
          </a:prstGeom>
        </p:spPr>
        <p:txBody>
          <a:bodyPr/>
          <a:lstStyle/>
          <a:p>
            <a:pPr>
              <a:defRPr/>
            </a:pPr>
            <a:fld id="{757C9E5C-B503-49EB-9FDD-63A8870B94F9}" type="slidenum">
              <a:rPr lang="en-US" smtClean="0"/>
              <a:pPr>
                <a:defRPr/>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w="9525"/>
        </p:spPr>
        <p:txBody>
          <a:bodyPr/>
          <a:lstStyle/>
          <a:p>
            <a:endParaRPr lang="en-US">
              <a:latin typeface="Arial" pitchFamily="-107" charset="0"/>
            </a:endParaRPr>
          </a:p>
        </p:txBody>
      </p:sp>
      <p:sp>
        <p:nvSpPr>
          <p:cNvPr id="19460" name="Slide Number Placeholder 3"/>
          <p:cNvSpPr>
            <a:spLocks noGrp="1"/>
          </p:cNvSpPr>
          <p:nvPr>
            <p:ph type="sldNum" sz="quarter" idx="4294967295"/>
          </p:nvPr>
        </p:nvSpPr>
        <p:spPr bwMode="auto">
          <a:xfrm>
            <a:off x="3754439" y="9264651"/>
            <a:ext cx="2873375" cy="487363"/>
          </a:xfrm>
          <a:prstGeom prst="rect">
            <a:avLst/>
          </a:prstGeom>
          <a:noFill/>
          <a:ln>
            <a:miter lim="800000"/>
            <a:headEnd/>
            <a:tailEnd/>
          </a:ln>
        </p:spPr>
        <p:txBody>
          <a:bodyPr>
            <a:prstTxWarp prst="textNoShape">
              <a:avLst/>
            </a:prstTxWarp>
          </a:bodyPr>
          <a:lstStyle/>
          <a:p>
            <a:pPr eaLnBrk="0" hangingPunct="0"/>
            <a:fld id="{C8E41B35-5AB9-6442-B696-59E8326DA3C8}" type="slidenum">
              <a:rPr lang="en-US">
                <a:latin typeface="Arial" pitchFamily="-107" charset="0"/>
              </a:rPr>
              <a:pPr eaLnBrk="0" hangingPunct="0"/>
              <a:t>23</a:t>
            </a:fld>
            <a:endParaRPr lang="en-US">
              <a:latin typeface="Arial" pitchFamily="-107"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755126" y="9264227"/>
            <a:ext cx="2872740" cy="487680"/>
          </a:xfrm>
          <a:prstGeom prst="rect">
            <a:avLst/>
          </a:prstGeom>
        </p:spPr>
        <p:txBody>
          <a:bodyPr/>
          <a:lstStyle/>
          <a:p>
            <a:pPr>
              <a:defRPr/>
            </a:pPr>
            <a:fld id="{E95ACBCE-8D72-440E-AD55-97036294D958}" type="slidenum">
              <a:rPr lang="en-US" smtClean="0"/>
              <a:pPr>
                <a:defRPr/>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dirty="0">
                <a:solidFill>
                  <a:srgbClr val="000000"/>
                </a:solidFill>
                <a:latin typeface="Arial" charset="0"/>
                <a:ea typeface="ＭＳ Ｐゴシック" charset="0"/>
                <a:cs typeface="ＭＳ Ｐゴシック" charset="0"/>
              </a:rPr>
              <a:t>Brain imaging </a:t>
            </a:r>
            <a:r>
              <a:rPr lang="en-US" sz="1800" dirty="0">
                <a:solidFill>
                  <a:srgbClr val="000000"/>
                </a:solidFill>
                <a:latin typeface="Arial" charset="0"/>
                <a:ea typeface="ＭＳ Ｐゴシック" charset="0"/>
                <a:cs typeface="ＭＳ Ｐゴシック" charset="0"/>
              </a:rPr>
              <a:t>experiments – technically, those using </a:t>
            </a:r>
            <a:r>
              <a:rPr lang="en-GB" sz="1800" dirty="0">
                <a:solidFill>
                  <a:srgbClr val="000000"/>
                </a:solidFill>
                <a:latin typeface="Arial" charset="0"/>
                <a:ea typeface="ＭＳ Ｐゴシック" charset="0"/>
                <a:cs typeface="ＭＳ Ｐゴシック" charset="0"/>
              </a:rPr>
              <a:t>F</a:t>
            </a:r>
            <a:r>
              <a:rPr lang="en-US" sz="1800" dirty="0" err="1">
                <a:solidFill>
                  <a:srgbClr val="000000"/>
                </a:solidFill>
                <a:latin typeface="Arial" charset="0"/>
                <a:ea typeface="ＭＳ Ｐゴシック" charset="0"/>
                <a:cs typeface="ＭＳ Ｐゴシック" charset="0"/>
              </a:rPr>
              <a:t>unctional</a:t>
            </a:r>
            <a:r>
              <a:rPr lang="en-US" sz="1800" dirty="0">
                <a:solidFill>
                  <a:srgbClr val="000000"/>
                </a:solidFill>
                <a:latin typeface="Arial" charset="0"/>
                <a:ea typeface="ＭＳ Ｐゴシック" charset="0"/>
                <a:cs typeface="ＭＳ Ｐゴシック" charset="0"/>
              </a:rPr>
              <a:t> magnetic resonance imaging (fMRI) – </a:t>
            </a:r>
            <a:r>
              <a:rPr lang="en-GB" sz="1800" dirty="0">
                <a:solidFill>
                  <a:srgbClr val="000000"/>
                </a:solidFill>
                <a:latin typeface="Arial" charset="0"/>
                <a:ea typeface="ＭＳ Ｐゴシック" charset="0"/>
                <a:cs typeface="ＭＳ Ｐゴシック" charset="0"/>
              </a:rPr>
              <a:t>reveal that the right </a:t>
            </a:r>
            <a:r>
              <a:rPr lang="en-GB" sz="1800" dirty="0" err="1">
                <a:solidFill>
                  <a:srgbClr val="000000"/>
                </a:solidFill>
                <a:latin typeface="Arial" charset="0"/>
                <a:ea typeface="ＭＳ Ｐゴシック" charset="0"/>
                <a:cs typeface="ＭＳ Ｐゴシック" charset="0"/>
              </a:rPr>
              <a:t>temporo</a:t>
            </a:r>
            <a:r>
              <a:rPr lang="en-GB" sz="1800" dirty="0">
                <a:solidFill>
                  <a:srgbClr val="000000"/>
                </a:solidFill>
                <a:latin typeface="Arial" charset="0"/>
                <a:ea typeface="ＭＳ Ｐゴシック" charset="0"/>
                <a:cs typeface="ＭＳ Ｐゴシック" charset="0"/>
              </a:rPr>
              <a:t>-parietal junction (RTPJ) is selectively active in tasks of making sense of ourselves and others in terms of reasons. </a:t>
            </a:r>
          </a:p>
          <a:p>
            <a:r>
              <a:rPr lang="en-GB" sz="1800" dirty="0">
                <a:solidFill>
                  <a:srgbClr val="000000"/>
                </a:solidFill>
                <a:latin typeface="Arial" charset="0"/>
                <a:ea typeface="ＭＳ Ｐゴシック" charset="0"/>
                <a:cs typeface="ＭＳ Ｐゴシック" charset="0"/>
              </a:rPr>
              <a:t>Saxe and Wexler (2005) discovered that RTPJ activity is enhanced when the professed </a:t>
            </a:r>
            <a:r>
              <a:rPr lang="en-GB" sz="1800" b="1" dirty="0">
                <a:solidFill>
                  <a:srgbClr val="000000"/>
                </a:solidFill>
                <a:latin typeface="Arial" charset="0"/>
                <a:ea typeface="ＭＳ Ｐゴシック" charset="0"/>
                <a:cs typeface="ＭＳ Ｐゴシック" charset="0"/>
              </a:rPr>
              <a:t>beliefs or desires of story protagonists conflict with subjects’ expectations about what such characters ought to believe or desire</a:t>
            </a:r>
            <a:r>
              <a:rPr lang="en-GB" sz="1800" dirty="0">
                <a:solidFill>
                  <a:srgbClr val="000000"/>
                </a:solidFill>
                <a:latin typeface="Arial" charset="0"/>
                <a:ea typeface="ＭＳ Ｐゴシック" charset="0"/>
                <a:cs typeface="ＭＳ Ｐゴシック" charset="0"/>
              </a:rPr>
              <a:t>, based on background knowledge about the characters. This </a:t>
            </a:r>
            <a:r>
              <a:rPr lang="en-US" sz="1800" dirty="0">
                <a:solidFill>
                  <a:srgbClr val="000000"/>
                </a:solidFill>
                <a:latin typeface="Arial" charset="0"/>
                <a:ea typeface="ＭＳ Ｐゴシック" charset="0"/>
                <a:cs typeface="ＭＳ Ｐゴシック" charset="0"/>
              </a:rPr>
              <a:t>region is </a:t>
            </a:r>
            <a:r>
              <a:rPr lang="en-GB" sz="1800" dirty="0">
                <a:solidFill>
                  <a:srgbClr val="000000"/>
                </a:solidFill>
                <a:latin typeface="Arial" charset="0"/>
                <a:ea typeface="ＭＳ Ｐゴシック" charset="0"/>
                <a:cs typeface="ＭＳ Ｐゴシック" charset="0"/>
              </a:rPr>
              <a:t>not similarly active in other tasks that involve assessing other, more general, socially relevant facts about persons. </a:t>
            </a:r>
            <a:endParaRPr lang="en-US"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US" sz="1800" dirty="0">
              <a:solidFill>
                <a:srgbClr val="000000"/>
              </a:solidFill>
              <a:latin typeface="Arial" charset="0"/>
              <a:ea typeface="ＭＳ Ｐゴシック" charset="0"/>
              <a:cs typeface="ＭＳ Ｐゴシック" charset="0"/>
            </a:endParaRPr>
          </a:p>
        </p:txBody>
      </p:sp>
      <p:sp>
        <p:nvSpPr>
          <p:cNvPr id="106500" name="Slide Number Placeholder 3"/>
          <p:cNvSpPr>
            <a:spLocks noGrp="1"/>
          </p:cNvSpPr>
          <p:nvPr>
            <p:ph type="sldNum" sz="quarter" idx="5"/>
          </p:nvPr>
        </p:nvSpPr>
        <p:spPr>
          <a:xfrm>
            <a:off x="3755126" y="9264227"/>
            <a:ext cx="2872740" cy="4876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4E0C8F-C330-2A42-869B-69BA80DE3CC5}" type="slidenum">
              <a:rPr lang="en-US" sz="1200"/>
              <a:pPr eaLnBrk="1" hangingPunct="1"/>
              <a:t>25</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dirty="0">
                <a:solidFill>
                  <a:srgbClr val="000000"/>
                </a:solidFill>
                <a:latin typeface="Arial" charset="0"/>
                <a:ea typeface="ＭＳ Ｐゴシック" charset="0"/>
                <a:cs typeface="ＭＳ Ｐゴシック" charset="0"/>
              </a:rPr>
              <a:t>Brain imaging </a:t>
            </a:r>
            <a:r>
              <a:rPr lang="en-US" sz="1800" dirty="0">
                <a:solidFill>
                  <a:srgbClr val="000000"/>
                </a:solidFill>
                <a:latin typeface="Arial" charset="0"/>
                <a:ea typeface="ＭＳ Ｐゴシック" charset="0"/>
                <a:cs typeface="ＭＳ Ｐゴシック" charset="0"/>
              </a:rPr>
              <a:t>experiments – technically, those using </a:t>
            </a:r>
            <a:r>
              <a:rPr lang="en-GB" sz="1800" dirty="0">
                <a:solidFill>
                  <a:srgbClr val="000000"/>
                </a:solidFill>
                <a:latin typeface="Arial" charset="0"/>
                <a:ea typeface="ＭＳ Ｐゴシック" charset="0"/>
                <a:cs typeface="ＭＳ Ｐゴシック" charset="0"/>
              </a:rPr>
              <a:t>F</a:t>
            </a:r>
            <a:r>
              <a:rPr lang="en-US" sz="1800" dirty="0" err="1">
                <a:solidFill>
                  <a:srgbClr val="000000"/>
                </a:solidFill>
                <a:latin typeface="Arial" charset="0"/>
                <a:ea typeface="ＭＳ Ｐゴシック" charset="0"/>
                <a:cs typeface="ＭＳ Ｐゴシック" charset="0"/>
              </a:rPr>
              <a:t>unctional</a:t>
            </a:r>
            <a:r>
              <a:rPr lang="en-US" sz="1800" dirty="0">
                <a:solidFill>
                  <a:srgbClr val="000000"/>
                </a:solidFill>
                <a:latin typeface="Arial" charset="0"/>
                <a:ea typeface="ＭＳ Ｐゴシック" charset="0"/>
                <a:cs typeface="ＭＳ Ｐゴシック" charset="0"/>
              </a:rPr>
              <a:t> magnetic resonance imaging (fMRI) – </a:t>
            </a:r>
            <a:r>
              <a:rPr lang="en-GB" sz="1800" dirty="0">
                <a:solidFill>
                  <a:srgbClr val="000000"/>
                </a:solidFill>
                <a:latin typeface="Arial" charset="0"/>
                <a:ea typeface="ＭＳ Ｐゴシック" charset="0"/>
                <a:cs typeface="ＭＳ Ｐゴシック" charset="0"/>
              </a:rPr>
              <a:t>reveal that the right </a:t>
            </a:r>
            <a:r>
              <a:rPr lang="en-GB" sz="1800" dirty="0" err="1">
                <a:solidFill>
                  <a:srgbClr val="000000"/>
                </a:solidFill>
                <a:latin typeface="Arial" charset="0"/>
                <a:ea typeface="ＭＳ Ｐゴシック" charset="0"/>
                <a:cs typeface="ＭＳ Ｐゴシック" charset="0"/>
              </a:rPr>
              <a:t>temporo</a:t>
            </a:r>
            <a:r>
              <a:rPr lang="en-GB" sz="1800" dirty="0">
                <a:solidFill>
                  <a:srgbClr val="000000"/>
                </a:solidFill>
                <a:latin typeface="Arial" charset="0"/>
                <a:ea typeface="ＭＳ Ｐゴシック" charset="0"/>
                <a:cs typeface="ＭＳ Ｐゴシック" charset="0"/>
              </a:rPr>
              <a:t>-parietal junction (RTPJ) is selectively active in tasks of making sense of ourselves and others in terms of reasons. </a:t>
            </a:r>
          </a:p>
          <a:p>
            <a:r>
              <a:rPr lang="en-GB" sz="1800" dirty="0">
                <a:solidFill>
                  <a:srgbClr val="000000"/>
                </a:solidFill>
                <a:latin typeface="Arial" charset="0"/>
                <a:ea typeface="ＭＳ Ｐゴシック" charset="0"/>
                <a:cs typeface="ＭＳ Ｐゴシック" charset="0"/>
              </a:rPr>
              <a:t>Saxe and Wexler (2005) discovered that RTPJ activity is enhanced when the professed </a:t>
            </a:r>
            <a:r>
              <a:rPr lang="en-GB" sz="1800" b="1" dirty="0">
                <a:solidFill>
                  <a:srgbClr val="000000"/>
                </a:solidFill>
                <a:latin typeface="Arial" charset="0"/>
                <a:ea typeface="ＭＳ Ｐゴシック" charset="0"/>
                <a:cs typeface="ＭＳ Ｐゴシック" charset="0"/>
              </a:rPr>
              <a:t>beliefs or desires of story protagonists conflict with subjects’ expectations about what such characters ought to believe or desire</a:t>
            </a:r>
            <a:r>
              <a:rPr lang="en-GB" sz="1800" dirty="0">
                <a:solidFill>
                  <a:srgbClr val="000000"/>
                </a:solidFill>
                <a:latin typeface="Arial" charset="0"/>
                <a:ea typeface="ＭＳ Ｐゴシック" charset="0"/>
                <a:cs typeface="ＭＳ Ｐゴシック" charset="0"/>
              </a:rPr>
              <a:t>, based on background knowledge about the characters. This </a:t>
            </a:r>
            <a:r>
              <a:rPr lang="en-US" sz="1800" dirty="0">
                <a:solidFill>
                  <a:srgbClr val="000000"/>
                </a:solidFill>
                <a:latin typeface="Arial" charset="0"/>
                <a:ea typeface="ＭＳ Ｐゴシック" charset="0"/>
                <a:cs typeface="ＭＳ Ｐゴシック" charset="0"/>
              </a:rPr>
              <a:t>region is </a:t>
            </a:r>
            <a:r>
              <a:rPr lang="en-GB" sz="1800" dirty="0">
                <a:solidFill>
                  <a:srgbClr val="000000"/>
                </a:solidFill>
                <a:latin typeface="Arial" charset="0"/>
                <a:ea typeface="ＭＳ Ｐゴシック" charset="0"/>
                <a:cs typeface="ＭＳ Ｐゴシック" charset="0"/>
              </a:rPr>
              <a:t>not similarly active in other tasks that involve assessing other, more general, socially relevant facts about persons. </a:t>
            </a:r>
            <a:endParaRPr lang="en-US"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US" sz="1800" dirty="0">
              <a:solidFill>
                <a:srgbClr val="000000"/>
              </a:solidFill>
              <a:latin typeface="Arial" charset="0"/>
              <a:ea typeface="ＭＳ Ｐゴシック" charset="0"/>
              <a:cs typeface="ＭＳ Ｐゴシック" charset="0"/>
            </a:endParaRPr>
          </a:p>
        </p:txBody>
      </p:sp>
      <p:sp>
        <p:nvSpPr>
          <p:cNvPr id="106500" name="Slide Number Placeholder 3"/>
          <p:cNvSpPr>
            <a:spLocks noGrp="1"/>
          </p:cNvSpPr>
          <p:nvPr>
            <p:ph type="sldNum" sz="quarter" idx="5"/>
          </p:nvPr>
        </p:nvSpPr>
        <p:spPr>
          <a:xfrm>
            <a:off x="3755126" y="9264227"/>
            <a:ext cx="2872740" cy="4876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4E0C8F-C330-2A42-869B-69BA80DE3CC5}" type="slidenum">
              <a:rPr lang="en-US" sz="1200"/>
              <a:pPr eaLnBrk="1" hangingPunct="1"/>
              <a:t>26</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w="9525"/>
        </p:spPr>
        <p:txBody>
          <a:bodyPr/>
          <a:lstStyle/>
          <a:p>
            <a:endParaRPr lang="en-US">
              <a:latin typeface="Arial" pitchFamily="-107" charset="0"/>
            </a:endParaRPr>
          </a:p>
        </p:txBody>
      </p:sp>
      <p:sp>
        <p:nvSpPr>
          <p:cNvPr id="19460" name="Slide Number Placeholder 3"/>
          <p:cNvSpPr>
            <a:spLocks noGrp="1"/>
          </p:cNvSpPr>
          <p:nvPr>
            <p:ph type="sldNum" sz="quarter" idx="4294967295"/>
          </p:nvPr>
        </p:nvSpPr>
        <p:spPr bwMode="auto">
          <a:xfrm>
            <a:off x="3754439" y="9264651"/>
            <a:ext cx="2873375" cy="487363"/>
          </a:xfrm>
          <a:prstGeom prst="rect">
            <a:avLst/>
          </a:prstGeom>
          <a:noFill/>
          <a:ln>
            <a:miter lim="800000"/>
            <a:headEnd/>
            <a:tailEnd/>
          </a:ln>
        </p:spPr>
        <p:txBody>
          <a:bodyPr>
            <a:prstTxWarp prst="textNoShape">
              <a:avLst/>
            </a:prstTxWarp>
          </a:bodyPr>
          <a:lstStyle/>
          <a:p>
            <a:pPr eaLnBrk="0" hangingPunct="0"/>
            <a:fld id="{C8E41B35-5AB9-6442-B696-59E8326DA3C8}" type="slidenum">
              <a:rPr lang="en-US">
                <a:latin typeface="Arial" pitchFamily="-107" charset="0"/>
              </a:rPr>
              <a:pPr eaLnBrk="0" hangingPunct="0"/>
              <a:t>27</a:t>
            </a:fld>
            <a:endParaRPr lang="en-US">
              <a:latin typeface="Arial" pitchFamily="-107"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eaLnBrk="1" hangingPunct="1">
              <a:spcBef>
                <a:spcPts val="0"/>
              </a:spcBef>
              <a:buFontTx/>
              <a:buNone/>
              <a:defRPr/>
            </a:pPr>
            <a:r>
              <a:rPr lang="en-GB" sz="1000" dirty="0" smtClean="0">
                <a:solidFill>
                  <a:srgbClr val="00FFFF"/>
                </a:solidFill>
              </a:rPr>
              <a:t>Theory Theory </a:t>
            </a:r>
            <a:r>
              <a:rPr lang="en-GB" sz="1000" dirty="0" smtClean="0">
                <a:solidFill>
                  <a:schemeClr val="tx1"/>
                </a:solidFill>
              </a:rPr>
              <a:t>claims that normally developing humans make sense of ourselves and others using a </a:t>
            </a:r>
            <a:r>
              <a:rPr lang="en-GB" sz="1000" dirty="0" smtClean="0">
                <a:solidFill>
                  <a:srgbClr val="00FFFF"/>
                </a:solidFill>
              </a:rPr>
              <a:t>Theory of Mind</a:t>
            </a:r>
            <a:r>
              <a:rPr lang="en-GB" sz="1000" dirty="0" smtClean="0">
                <a:solidFill>
                  <a:schemeClr val="tx1"/>
                </a:solidFill>
              </a:rPr>
              <a:t>. </a:t>
            </a:r>
          </a:p>
          <a:p>
            <a:pPr marL="0" eaLnBrk="1" hangingPunct="1">
              <a:spcBef>
                <a:spcPts val="0"/>
              </a:spcBef>
              <a:buFontTx/>
              <a:buNone/>
              <a:defRPr/>
            </a:pPr>
            <a:r>
              <a:rPr lang="en-GB" sz="1000" dirty="0" smtClean="0">
                <a:solidFill>
                  <a:schemeClr val="tx1"/>
                </a:solidFill>
              </a:rPr>
              <a:t>A </a:t>
            </a:r>
            <a:r>
              <a:rPr lang="en-GB" sz="1000" dirty="0" smtClean="0">
                <a:solidFill>
                  <a:srgbClr val="00FFFF"/>
                </a:solidFill>
              </a:rPr>
              <a:t>Theory of Mind </a:t>
            </a:r>
            <a:r>
              <a:rPr lang="en-GB" sz="1000" dirty="0" smtClean="0">
                <a:solidFill>
                  <a:schemeClr val="tx1"/>
                </a:solidFill>
              </a:rPr>
              <a:t>is a set of principles that outlines very general psychological laws. Our tacit grasp of these laws tells us how mental states must relate in the bringing about of actions. </a:t>
            </a:r>
            <a:endParaRPr lang="en-GB" sz="900" b="1" dirty="0" smtClean="0">
              <a:solidFill>
                <a:schemeClr val="tx1"/>
              </a:solidFill>
            </a:endParaRPr>
          </a:p>
          <a:p>
            <a:pPr marL="0" indent="-533400">
              <a:lnSpc>
                <a:spcPct val="90000"/>
              </a:lnSpc>
              <a:spcBef>
                <a:spcPts val="0"/>
              </a:spcBef>
              <a:defRPr/>
            </a:pP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[Central Action Principle] </a:t>
            </a:r>
            <a:r>
              <a:rPr lang="en-GB" sz="1000" b="1" kern="1200" baseline="0" dirty="0" smtClean="0">
                <a:solidFill>
                  <a:schemeClr val="bg1">
                    <a:lumMod val="75000"/>
                  </a:schemeClr>
                </a:solidFill>
                <a:latin typeface="Arial" pitchFamily="34" charset="0"/>
                <a:ea typeface="ＭＳ Ｐゴシック" pitchFamily="28" charset="-128"/>
                <a:cs typeface="ＭＳ Ｐゴシック" pitchFamily="28" charset="-128"/>
              </a:rPr>
              <a:t> </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If A wants P and believes that doing Q will bring about P, then </a:t>
            </a:r>
            <a:r>
              <a:rPr lang="en-GB" sz="1000" b="1" i="1" kern="1200" dirty="0" smtClean="0">
                <a:solidFill>
                  <a:schemeClr val="bg1">
                    <a:lumMod val="75000"/>
                  </a:schemeClr>
                </a:solidFill>
                <a:latin typeface="Arial" pitchFamily="34" charset="0"/>
                <a:ea typeface="ＭＳ Ｐゴシック" pitchFamily="28" charset="-128"/>
                <a:cs typeface="ＭＳ Ｐゴシック" pitchFamily="28" charset="-128"/>
              </a:rPr>
              <a:t>ceteris paribus</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 A will do Q </a:t>
            </a:r>
          </a:p>
          <a:p>
            <a:endParaRPr lang="en-US" dirty="0"/>
          </a:p>
        </p:txBody>
      </p:sp>
      <p:sp>
        <p:nvSpPr>
          <p:cNvPr id="4" name="Slide Number Placeholder 3"/>
          <p:cNvSpPr>
            <a:spLocks noGrp="1"/>
          </p:cNvSpPr>
          <p:nvPr>
            <p:ph type="sldNum" sz="quarter" idx="10"/>
          </p:nvPr>
        </p:nvSpPr>
        <p:spPr>
          <a:xfrm>
            <a:off x="3755126" y="9264227"/>
            <a:ext cx="2872740" cy="487680"/>
          </a:xfrm>
          <a:prstGeom prst="rect">
            <a:avLst/>
          </a:prstGeom>
        </p:spPr>
        <p:txBody>
          <a:bodyPr/>
          <a:lstStyle/>
          <a:p>
            <a:pPr>
              <a:defRPr/>
            </a:pPr>
            <a:fld id="{757C9E5C-B503-49EB-9FDD-63A8870B94F9}" type="slidenum">
              <a:rPr lang="en-US" smtClean="0"/>
              <a:pPr>
                <a:defRPr/>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dirty="0">
                <a:solidFill>
                  <a:srgbClr val="000000"/>
                </a:solidFill>
                <a:latin typeface="Arial" charset="0"/>
                <a:ea typeface="ＭＳ Ｐゴシック" charset="0"/>
                <a:cs typeface="ＭＳ Ｐゴシック" charset="0"/>
              </a:rPr>
              <a:t>Brain imaging </a:t>
            </a:r>
            <a:r>
              <a:rPr lang="en-US" sz="1800" dirty="0">
                <a:solidFill>
                  <a:srgbClr val="000000"/>
                </a:solidFill>
                <a:latin typeface="Arial" charset="0"/>
                <a:ea typeface="ＭＳ Ｐゴシック" charset="0"/>
                <a:cs typeface="ＭＳ Ｐゴシック" charset="0"/>
              </a:rPr>
              <a:t>experiments – technically, those using </a:t>
            </a:r>
            <a:r>
              <a:rPr lang="en-GB" sz="1800" dirty="0">
                <a:solidFill>
                  <a:srgbClr val="000000"/>
                </a:solidFill>
                <a:latin typeface="Arial" charset="0"/>
                <a:ea typeface="ＭＳ Ｐゴシック" charset="0"/>
                <a:cs typeface="ＭＳ Ｐゴシック" charset="0"/>
              </a:rPr>
              <a:t>F</a:t>
            </a:r>
            <a:r>
              <a:rPr lang="en-US" sz="1800" dirty="0" err="1">
                <a:solidFill>
                  <a:srgbClr val="000000"/>
                </a:solidFill>
                <a:latin typeface="Arial" charset="0"/>
                <a:ea typeface="ＭＳ Ｐゴシック" charset="0"/>
                <a:cs typeface="ＭＳ Ｐゴシック" charset="0"/>
              </a:rPr>
              <a:t>unctional</a:t>
            </a:r>
            <a:r>
              <a:rPr lang="en-US" sz="1800" dirty="0">
                <a:solidFill>
                  <a:srgbClr val="000000"/>
                </a:solidFill>
                <a:latin typeface="Arial" charset="0"/>
                <a:ea typeface="ＭＳ Ｐゴシック" charset="0"/>
                <a:cs typeface="ＭＳ Ｐゴシック" charset="0"/>
              </a:rPr>
              <a:t> magnetic resonance imaging (fMRI) – </a:t>
            </a:r>
            <a:r>
              <a:rPr lang="en-GB" sz="1800" dirty="0">
                <a:solidFill>
                  <a:srgbClr val="000000"/>
                </a:solidFill>
                <a:latin typeface="Arial" charset="0"/>
                <a:ea typeface="ＭＳ Ｐゴシック" charset="0"/>
                <a:cs typeface="ＭＳ Ｐゴシック" charset="0"/>
              </a:rPr>
              <a:t>reveal that the right </a:t>
            </a:r>
            <a:r>
              <a:rPr lang="en-GB" sz="1800" dirty="0" err="1">
                <a:solidFill>
                  <a:srgbClr val="000000"/>
                </a:solidFill>
                <a:latin typeface="Arial" charset="0"/>
                <a:ea typeface="ＭＳ Ｐゴシック" charset="0"/>
                <a:cs typeface="ＭＳ Ｐゴシック" charset="0"/>
              </a:rPr>
              <a:t>temporo</a:t>
            </a:r>
            <a:r>
              <a:rPr lang="en-GB" sz="1800" dirty="0">
                <a:solidFill>
                  <a:srgbClr val="000000"/>
                </a:solidFill>
                <a:latin typeface="Arial" charset="0"/>
                <a:ea typeface="ＭＳ Ｐゴシック" charset="0"/>
                <a:cs typeface="ＭＳ Ｐゴシック" charset="0"/>
              </a:rPr>
              <a:t>-parietal junction (RTPJ) is selectively active in tasks of making sense of ourselves and others in terms of reasons. </a:t>
            </a:r>
          </a:p>
          <a:p>
            <a:r>
              <a:rPr lang="en-GB" sz="1800" dirty="0">
                <a:solidFill>
                  <a:srgbClr val="000000"/>
                </a:solidFill>
                <a:latin typeface="Arial" charset="0"/>
                <a:ea typeface="ＭＳ Ｐゴシック" charset="0"/>
                <a:cs typeface="ＭＳ Ｐゴシック" charset="0"/>
              </a:rPr>
              <a:t>Saxe and Wexler (2005) discovered that RTPJ activity is enhanced when the professed </a:t>
            </a:r>
            <a:r>
              <a:rPr lang="en-GB" sz="1800" b="1" dirty="0">
                <a:solidFill>
                  <a:srgbClr val="000000"/>
                </a:solidFill>
                <a:latin typeface="Arial" charset="0"/>
                <a:ea typeface="ＭＳ Ｐゴシック" charset="0"/>
                <a:cs typeface="ＭＳ Ｐゴシック" charset="0"/>
              </a:rPr>
              <a:t>beliefs or desires of story protagonists conflict with subjects’ expectations about what such characters ought to believe or desire</a:t>
            </a:r>
            <a:r>
              <a:rPr lang="en-GB" sz="1800" dirty="0">
                <a:solidFill>
                  <a:srgbClr val="000000"/>
                </a:solidFill>
                <a:latin typeface="Arial" charset="0"/>
                <a:ea typeface="ＭＳ Ｐゴシック" charset="0"/>
                <a:cs typeface="ＭＳ Ｐゴシック" charset="0"/>
              </a:rPr>
              <a:t>, based on background knowledge about the characters. This </a:t>
            </a:r>
            <a:r>
              <a:rPr lang="en-US" sz="1800" dirty="0">
                <a:solidFill>
                  <a:srgbClr val="000000"/>
                </a:solidFill>
                <a:latin typeface="Arial" charset="0"/>
                <a:ea typeface="ＭＳ Ｐゴシック" charset="0"/>
                <a:cs typeface="ＭＳ Ｐゴシック" charset="0"/>
              </a:rPr>
              <a:t>region is </a:t>
            </a:r>
            <a:r>
              <a:rPr lang="en-GB" sz="1800" dirty="0">
                <a:solidFill>
                  <a:srgbClr val="000000"/>
                </a:solidFill>
                <a:latin typeface="Arial" charset="0"/>
                <a:ea typeface="ＭＳ Ｐゴシック" charset="0"/>
                <a:cs typeface="ＭＳ Ｐゴシック" charset="0"/>
              </a:rPr>
              <a:t>not similarly active in other tasks that involve assessing other, more general, socially relevant facts about persons. </a:t>
            </a:r>
            <a:endParaRPr lang="en-US"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US" sz="1800" dirty="0">
              <a:solidFill>
                <a:srgbClr val="000000"/>
              </a:solidFill>
              <a:latin typeface="Arial" charset="0"/>
              <a:ea typeface="ＭＳ Ｐゴシック" charset="0"/>
              <a:cs typeface="ＭＳ Ｐゴシック" charset="0"/>
            </a:endParaRPr>
          </a:p>
        </p:txBody>
      </p:sp>
      <p:sp>
        <p:nvSpPr>
          <p:cNvPr id="106500" name="Slide Number Placeholder 3"/>
          <p:cNvSpPr>
            <a:spLocks noGrp="1"/>
          </p:cNvSpPr>
          <p:nvPr>
            <p:ph type="sldNum" sz="quarter" idx="5"/>
          </p:nvPr>
        </p:nvSpPr>
        <p:spPr>
          <a:xfrm>
            <a:off x="3755126" y="9264227"/>
            <a:ext cx="2872740" cy="4876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4E0C8F-C330-2A42-869B-69BA80DE3CC5}" type="slidenum">
              <a:rPr lang="en-US" sz="1200"/>
              <a:pPr eaLnBrk="1" hangingPunct="1"/>
              <a:t>29</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w="9525"/>
        </p:spPr>
        <p:txBody>
          <a:bodyPr/>
          <a:lstStyle/>
          <a:p>
            <a:endParaRPr lang="en-US">
              <a:latin typeface="Arial" pitchFamily="-107" charset="0"/>
            </a:endParaRPr>
          </a:p>
        </p:txBody>
      </p:sp>
      <p:sp>
        <p:nvSpPr>
          <p:cNvPr id="19460" name="Slide Number Placeholder 3"/>
          <p:cNvSpPr>
            <a:spLocks noGrp="1"/>
          </p:cNvSpPr>
          <p:nvPr>
            <p:ph type="sldNum" sz="quarter" idx="4294967295"/>
          </p:nvPr>
        </p:nvSpPr>
        <p:spPr bwMode="auto">
          <a:xfrm>
            <a:off x="3754439" y="9264651"/>
            <a:ext cx="2873375" cy="487363"/>
          </a:xfrm>
          <a:prstGeom prst="rect">
            <a:avLst/>
          </a:prstGeom>
          <a:noFill/>
          <a:ln>
            <a:miter lim="800000"/>
            <a:headEnd/>
            <a:tailEnd/>
          </a:ln>
        </p:spPr>
        <p:txBody>
          <a:bodyPr>
            <a:prstTxWarp prst="textNoShape">
              <a:avLst/>
            </a:prstTxWarp>
          </a:bodyPr>
          <a:lstStyle/>
          <a:p>
            <a:pPr eaLnBrk="0" hangingPunct="0"/>
            <a:fld id="{C8E41B35-5AB9-6442-B696-59E8326DA3C8}" type="slidenum">
              <a:rPr lang="en-US">
                <a:latin typeface="Arial" pitchFamily="-107" charset="0"/>
              </a:rPr>
              <a:pPr eaLnBrk="0" hangingPunct="0"/>
              <a:t>30</a:t>
            </a:fld>
            <a:endParaRPr lang="en-US">
              <a:latin typeface="Arial" pitchFamily="-107"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eaLnBrk="1" hangingPunct="1">
              <a:spcBef>
                <a:spcPts val="0"/>
              </a:spcBef>
              <a:buFontTx/>
              <a:buNone/>
              <a:defRPr/>
            </a:pPr>
            <a:r>
              <a:rPr lang="en-GB" sz="1000" dirty="0" smtClean="0">
                <a:solidFill>
                  <a:srgbClr val="00FFFF"/>
                </a:solidFill>
              </a:rPr>
              <a:t>Theory Theory </a:t>
            </a:r>
            <a:r>
              <a:rPr lang="en-GB" sz="1000" dirty="0" smtClean="0">
                <a:solidFill>
                  <a:schemeClr val="tx1"/>
                </a:solidFill>
              </a:rPr>
              <a:t>claims that normally developing humans make sense of ourselves and others using a </a:t>
            </a:r>
            <a:r>
              <a:rPr lang="en-GB" sz="1000" dirty="0" smtClean="0">
                <a:solidFill>
                  <a:srgbClr val="00FFFF"/>
                </a:solidFill>
              </a:rPr>
              <a:t>Theory of Mind</a:t>
            </a:r>
            <a:r>
              <a:rPr lang="en-GB" sz="1000" dirty="0" smtClean="0">
                <a:solidFill>
                  <a:schemeClr val="tx1"/>
                </a:solidFill>
              </a:rPr>
              <a:t>. </a:t>
            </a:r>
          </a:p>
          <a:p>
            <a:pPr marL="0" eaLnBrk="1" hangingPunct="1">
              <a:spcBef>
                <a:spcPts val="0"/>
              </a:spcBef>
              <a:buFontTx/>
              <a:buNone/>
              <a:defRPr/>
            </a:pPr>
            <a:r>
              <a:rPr lang="en-GB" sz="1000" dirty="0" smtClean="0">
                <a:solidFill>
                  <a:schemeClr val="tx1"/>
                </a:solidFill>
              </a:rPr>
              <a:t>A </a:t>
            </a:r>
            <a:r>
              <a:rPr lang="en-GB" sz="1000" dirty="0" smtClean="0">
                <a:solidFill>
                  <a:srgbClr val="00FFFF"/>
                </a:solidFill>
              </a:rPr>
              <a:t>Theory of Mind </a:t>
            </a:r>
            <a:r>
              <a:rPr lang="en-GB" sz="1000" dirty="0" smtClean="0">
                <a:solidFill>
                  <a:schemeClr val="tx1"/>
                </a:solidFill>
              </a:rPr>
              <a:t>is a set of principles that outlines very general psychological laws. Our tacit grasp of these laws tells us how mental states must relate in the bringing about of actions. </a:t>
            </a:r>
            <a:endParaRPr lang="en-GB" sz="900" b="1" dirty="0" smtClean="0">
              <a:solidFill>
                <a:schemeClr val="tx1"/>
              </a:solidFill>
            </a:endParaRPr>
          </a:p>
          <a:p>
            <a:pPr marL="0" indent="-533400">
              <a:lnSpc>
                <a:spcPct val="90000"/>
              </a:lnSpc>
              <a:spcBef>
                <a:spcPts val="0"/>
              </a:spcBef>
              <a:defRPr/>
            </a:pP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[Central Action Principle] </a:t>
            </a:r>
            <a:r>
              <a:rPr lang="en-GB" sz="1000" b="1" kern="1200" baseline="0" dirty="0" smtClean="0">
                <a:solidFill>
                  <a:schemeClr val="bg1">
                    <a:lumMod val="75000"/>
                  </a:schemeClr>
                </a:solidFill>
                <a:latin typeface="Arial" pitchFamily="34" charset="0"/>
                <a:ea typeface="ＭＳ Ｐゴシック" pitchFamily="28" charset="-128"/>
                <a:cs typeface="ＭＳ Ｐゴシック" pitchFamily="28" charset="-128"/>
              </a:rPr>
              <a:t> </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If A wants P and believes that doing Q will bring about P, then </a:t>
            </a:r>
            <a:r>
              <a:rPr lang="en-GB" sz="1000" b="1" i="1" kern="1200" dirty="0" smtClean="0">
                <a:solidFill>
                  <a:schemeClr val="bg1">
                    <a:lumMod val="75000"/>
                  </a:schemeClr>
                </a:solidFill>
                <a:latin typeface="Arial" pitchFamily="34" charset="0"/>
                <a:ea typeface="ＭＳ Ｐゴシック" pitchFamily="28" charset="-128"/>
                <a:cs typeface="ＭＳ Ｐゴシック" pitchFamily="28" charset="-128"/>
              </a:rPr>
              <a:t>ceteris paribus</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 A will do Q </a:t>
            </a:r>
          </a:p>
          <a:p>
            <a:endParaRPr lang="en-US" dirty="0"/>
          </a:p>
        </p:txBody>
      </p:sp>
      <p:sp>
        <p:nvSpPr>
          <p:cNvPr id="4" name="Slide Number Placeholder 3"/>
          <p:cNvSpPr>
            <a:spLocks noGrp="1"/>
          </p:cNvSpPr>
          <p:nvPr>
            <p:ph type="sldNum" sz="quarter" idx="10"/>
          </p:nvPr>
        </p:nvSpPr>
        <p:spPr>
          <a:xfrm>
            <a:off x="3755126" y="9264227"/>
            <a:ext cx="2872740" cy="487680"/>
          </a:xfrm>
          <a:prstGeom prst="rect">
            <a:avLst/>
          </a:prstGeom>
        </p:spPr>
        <p:txBody>
          <a:bodyPr/>
          <a:lstStyle/>
          <a:p>
            <a:pPr>
              <a:defRPr/>
            </a:pPr>
            <a:fld id="{757C9E5C-B503-49EB-9FDD-63A8870B94F9}"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755126" y="9264227"/>
            <a:ext cx="2872740" cy="487680"/>
          </a:xfrm>
          <a:prstGeom prst="rect">
            <a:avLst/>
          </a:prstGeom>
        </p:spPr>
        <p:txBody>
          <a:bodyPr/>
          <a:lstStyle/>
          <a:p>
            <a:pPr>
              <a:defRPr/>
            </a:pPr>
            <a:fld id="{E95ACBCE-8D72-440E-AD55-97036294D958}" type="slidenum">
              <a:rPr lang="en-US" smtClean="0">
                <a:latin typeface="Arial"/>
              </a:rPr>
              <a:pPr>
                <a:defRPr/>
              </a:pPr>
              <a:t>31</a:t>
            </a:fld>
            <a:endParaRPr lang="en-US" dirty="0">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dirty="0">
                <a:solidFill>
                  <a:srgbClr val="000000"/>
                </a:solidFill>
                <a:latin typeface="Arial" charset="0"/>
                <a:ea typeface="ＭＳ Ｐゴシック" charset="0"/>
                <a:cs typeface="ＭＳ Ｐゴシック" charset="0"/>
              </a:rPr>
              <a:t>Brain imaging </a:t>
            </a:r>
            <a:r>
              <a:rPr lang="en-US" sz="1800" dirty="0">
                <a:solidFill>
                  <a:srgbClr val="000000"/>
                </a:solidFill>
                <a:latin typeface="Arial" charset="0"/>
                <a:ea typeface="ＭＳ Ｐゴシック" charset="0"/>
                <a:cs typeface="ＭＳ Ｐゴシック" charset="0"/>
              </a:rPr>
              <a:t>experiments – technically, those using </a:t>
            </a:r>
            <a:r>
              <a:rPr lang="en-GB" sz="1800" dirty="0">
                <a:solidFill>
                  <a:srgbClr val="000000"/>
                </a:solidFill>
                <a:latin typeface="Arial" charset="0"/>
                <a:ea typeface="ＭＳ Ｐゴシック" charset="0"/>
                <a:cs typeface="ＭＳ Ｐゴシック" charset="0"/>
              </a:rPr>
              <a:t>F</a:t>
            </a:r>
            <a:r>
              <a:rPr lang="en-US" sz="1800" dirty="0" err="1">
                <a:solidFill>
                  <a:srgbClr val="000000"/>
                </a:solidFill>
                <a:latin typeface="Arial" charset="0"/>
                <a:ea typeface="ＭＳ Ｐゴシック" charset="0"/>
                <a:cs typeface="ＭＳ Ｐゴシック" charset="0"/>
              </a:rPr>
              <a:t>unctional</a:t>
            </a:r>
            <a:r>
              <a:rPr lang="en-US" sz="1800" dirty="0">
                <a:solidFill>
                  <a:srgbClr val="000000"/>
                </a:solidFill>
                <a:latin typeface="Arial" charset="0"/>
                <a:ea typeface="ＭＳ Ｐゴシック" charset="0"/>
                <a:cs typeface="ＭＳ Ｐゴシック" charset="0"/>
              </a:rPr>
              <a:t> magnetic resonance imaging (fMRI) – </a:t>
            </a:r>
            <a:r>
              <a:rPr lang="en-GB" sz="1800" dirty="0">
                <a:solidFill>
                  <a:srgbClr val="000000"/>
                </a:solidFill>
                <a:latin typeface="Arial" charset="0"/>
                <a:ea typeface="ＭＳ Ｐゴシック" charset="0"/>
                <a:cs typeface="ＭＳ Ｐゴシック" charset="0"/>
              </a:rPr>
              <a:t>reveal that the right </a:t>
            </a:r>
            <a:r>
              <a:rPr lang="en-GB" sz="1800" dirty="0" err="1">
                <a:solidFill>
                  <a:srgbClr val="000000"/>
                </a:solidFill>
                <a:latin typeface="Arial" charset="0"/>
                <a:ea typeface="ＭＳ Ｐゴシック" charset="0"/>
                <a:cs typeface="ＭＳ Ｐゴシック" charset="0"/>
              </a:rPr>
              <a:t>temporo</a:t>
            </a:r>
            <a:r>
              <a:rPr lang="en-GB" sz="1800" dirty="0">
                <a:solidFill>
                  <a:srgbClr val="000000"/>
                </a:solidFill>
                <a:latin typeface="Arial" charset="0"/>
                <a:ea typeface="ＭＳ Ｐゴシック" charset="0"/>
                <a:cs typeface="ＭＳ Ｐゴシック" charset="0"/>
              </a:rPr>
              <a:t>-parietal junction (RTPJ) is selectively active in tasks of making sense of ourselves and others in terms of reasons. </a:t>
            </a:r>
          </a:p>
          <a:p>
            <a:r>
              <a:rPr lang="en-GB" sz="1800" dirty="0">
                <a:solidFill>
                  <a:srgbClr val="000000"/>
                </a:solidFill>
                <a:latin typeface="Arial" charset="0"/>
                <a:ea typeface="ＭＳ Ｐゴシック" charset="0"/>
                <a:cs typeface="ＭＳ Ｐゴシック" charset="0"/>
              </a:rPr>
              <a:t>Saxe and Wexler (2005) discovered that RTPJ activity is enhanced when the professed </a:t>
            </a:r>
            <a:r>
              <a:rPr lang="en-GB" sz="1800" b="1" dirty="0">
                <a:solidFill>
                  <a:srgbClr val="000000"/>
                </a:solidFill>
                <a:latin typeface="Arial" charset="0"/>
                <a:ea typeface="ＭＳ Ｐゴシック" charset="0"/>
                <a:cs typeface="ＭＳ Ｐゴシック" charset="0"/>
              </a:rPr>
              <a:t>beliefs or desires of story protagonists conflict with subjects’ expectations about what such characters ought to believe or desire</a:t>
            </a:r>
            <a:r>
              <a:rPr lang="en-GB" sz="1800" dirty="0">
                <a:solidFill>
                  <a:srgbClr val="000000"/>
                </a:solidFill>
                <a:latin typeface="Arial" charset="0"/>
                <a:ea typeface="ＭＳ Ｐゴシック" charset="0"/>
                <a:cs typeface="ＭＳ Ｐゴシック" charset="0"/>
              </a:rPr>
              <a:t>, based on background knowledge about the characters. This </a:t>
            </a:r>
            <a:r>
              <a:rPr lang="en-US" sz="1800" dirty="0">
                <a:solidFill>
                  <a:srgbClr val="000000"/>
                </a:solidFill>
                <a:latin typeface="Arial" charset="0"/>
                <a:ea typeface="ＭＳ Ｐゴシック" charset="0"/>
                <a:cs typeface="ＭＳ Ｐゴシック" charset="0"/>
              </a:rPr>
              <a:t>region is </a:t>
            </a:r>
            <a:r>
              <a:rPr lang="en-GB" sz="1800" dirty="0">
                <a:solidFill>
                  <a:srgbClr val="000000"/>
                </a:solidFill>
                <a:latin typeface="Arial" charset="0"/>
                <a:ea typeface="ＭＳ Ｐゴシック" charset="0"/>
                <a:cs typeface="ＭＳ Ｐゴシック" charset="0"/>
              </a:rPr>
              <a:t>not similarly active in other tasks that involve assessing other, more general, socially relevant facts about persons. </a:t>
            </a:r>
            <a:endParaRPr lang="en-US"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US" sz="1800" dirty="0">
              <a:solidFill>
                <a:srgbClr val="000000"/>
              </a:solidFill>
              <a:latin typeface="Arial" charset="0"/>
              <a:ea typeface="ＭＳ Ｐゴシック" charset="0"/>
              <a:cs typeface="ＭＳ Ｐゴシック" charset="0"/>
            </a:endParaRPr>
          </a:p>
        </p:txBody>
      </p:sp>
      <p:sp>
        <p:nvSpPr>
          <p:cNvPr id="106500" name="Slide Number Placeholder 3"/>
          <p:cNvSpPr>
            <a:spLocks noGrp="1"/>
          </p:cNvSpPr>
          <p:nvPr>
            <p:ph type="sldNum" sz="quarter" idx="5"/>
          </p:nvPr>
        </p:nvSpPr>
        <p:spPr>
          <a:xfrm>
            <a:off x="3755126" y="9264227"/>
            <a:ext cx="2872740" cy="4876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4E0C8F-C330-2A42-869B-69BA80DE3CC5}" type="slidenum">
              <a:rPr lang="en-US" sz="1200"/>
              <a:pPr eaLnBrk="1" hangingPunct="1"/>
              <a:t>32</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dirty="0">
                <a:solidFill>
                  <a:srgbClr val="000000"/>
                </a:solidFill>
                <a:latin typeface="Arial" charset="0"/>
                <a:ea typeface="ＭＳ Ｐゴシック" charset="0"/>
                <a:cs typeface="ＭＳ Ｐゴシック" charset="0"/>
              </a:rPr>
              <a:t>Brain imaging </a:t>
            </a:r>
            <a:r>
              <a:rPr lang="en-US" sz="1800" dirty="0">
                <a:solidFill>
                  <a:srgbClr val="000000"/>
                </a:solidFill>
                <a:latin typeface="Arial" charset="0"/>
                <a:ea typeface="ＭＳ Ｐゴシック" charset="0"/>
                <a:cs typeface="ＭＳ Ｐゴシック" charset="0"/>
              </a:rPr>
              <a:t>experiments – technically, those using </a:t>
            </a:r>
            <a:r>
              <a:rPr lang="en-GB" sz="1800" dirty="0">
                <a:solidFill>
                  <a:srgbClr val="000000"/>
                </a:solidFill>
                <a:latin typeface="Arial" charset="0"/>
                <a:ea typeface="ＭＳ Ｐゴシック" charset="0"/>
                <a:cs typeface="ＭＳ Ｐゴシック" charset="0"/>
              </a:rPr>
              <a:t>F</a:t>
            </a:r>
            <a:r>
              <a:rPr lang="en-US" sz="1800" dirty="0" err="1">
                <a:solidFill>
                  <a:srgbClr val="000000"/>
                </a:solidFill>
                <a:latin typeface="Arial" charset="0"/>
                <a:ea typeface="ＭＳ Ｐゴシック" charset="0"/>
                <a:cs typeface="ＭＳ Ｐゴシック" charset="0"/>
              </a:rPr>
              <a:t>unctional</a:t>
            </a:r>
            <a:r>
              <a:rPr lang="en-US" sz="1800" dirty="0">
                <a:solidFill>
                  <a:srgbClr val="000000"/>
                </a:solidFill>
                <a:latin typeface="Arial" charset="0"/>
                <a:ea typeface="ＭＳ Ｐゴシック" charset="0"/>
                <a:cs typeface="ＭＳ Ｐゴシック" charset="0"/>
              </a:rPr>
              <a:t> magnetic resonance imaging (fMRI) – </a:t>
            </a:r>
            <a:r>
              <a:rPr lang="en-GB" sz="1800" dirty="0">
                <a:solidFill>
                  <a:srgbClr val="000000"/>
                </a:solidFill>
                <a:latin typeface="Arial" charset="0"/>
                <a:ea typeface="ＭＳ Ｐゴシック" charset="0"/>
                <a:cs typeface="ＭＳ Ｐゴシック" charset="0"/>
              </a:rPr>
              <a:t>reveal that the right </a:t>
            </a:r>
            <a:r>
              <a:rPr lang="en-GB" sz="1800" dirty="0" err="1">
                <a:solidFill>
                  <a:srgbClr val="000000"/>
                </a:solidFill>
                <a:latin typeface="Arial" charset="0"/>
                <a:ea typeface="ＭＳ Ｐゴシック" charset="0"/>
                <a:cs typeface="ＭＳ Ｐゴシック" charset="0"/>
              </a:rPr>
              <a:t>temporo</a:t>
            </a:r>
            <a:r>
              <a:rPr lang="en-GB" sz="1800" dirty="0">
                <a:solidFill>
                  <a:srgbClr val="000000"/>
                </a:solidFill>
                <a:latin typeface="Arial" charset="0"/>
                <a:ea typeface="ＭＳ Ｐゴシック" charset="0"/>
                <a:cs typeface="ＭＳ Ｐゴシック" charset="0"/>
              </a:rPr>
              <a:t>-parietal junction (RTPJ) is selectively active in tasks of making sense of ourselves and others in terms of reasons. </a:t>
            </a:r>
          </a:p>
          <a:p>
            <a:r>
              <a:rPr lang="en-GB" sz="1800" dirty="0">
                <a:solidFill>
                  <a:srgbClr val="000000"/>
                </a:solidFill>
                <a:latin typeface="Arial" charset="0"/>
                <a:ea typeface="ＭＳ Ｐゴシック" charset="0"/>
                <a:cs typeface="ＭＳ Ｐゴシック" charset="0"/>
              </a:rPr>
              <a:t>Saxe and Wexler (2005) discovered that RTPJ activity is enhanced when the professed </a:t>
            </a:r>
            <a:r>
              <a:rPr lang="en-GB" sz="1800" b="1" dirty="0">
                <a:solidFill>
                  <a:srgbClr val="000000"/>
                </a:solidFill>
                <a:latin typeface="Arial" charset="0"/>
                <a:ea typeface="ＭＳ Ｐゴシック" charset="0"/>
                <a:cs typeface="ＭＳ Ｐゴシック" charset="0"/>
              </a:rPr>
              <a:t>beliefs or desires of story protagonists conflict with subjects’ expectations about what such characters ought to believe or desire</a:t>
            </a:r>
            <a:r>
              <a:rPr lang="en-GB" sz="1800" dirty="0">
                <a:solidFill>
                  <a:srgbClr val="000000"/>
                </a:solidFill>
                <a:latin typeface="Arial" charset="0"/>
                <a:ea typeface="ＭＳ Ｐゴシック" charset="0"/>
                <a:cs typeface="ＭＳ Ｐゴシック" charset="0"/>
              </a:rPr>
              <a:t>, based on background knowledge about the characters. This </a:t>
            </a:r>
            <a:r>
              <a:rPr lang="en-US" sz="1800" dirty="0">
                <a:solidFill>
                  <a:srgbClr val="000000"/>
                </a:solidFill>
                <a:latin typeface="Arial" charset="0"/>
                <a:ea typeface="ＭＳ Ｐゴシック" charset="0"/>
                <a:cs typeface="ＭＳ Ｐゴシック" charset="0"/>
              </a:rPr>
              <a:t>region is </a:t>
            </a:r>
            <a:r>
              <a:rPr lang="en-GB" sz="1800" dirty="0">
                <a:solidFill>
                  <a:srgbClr val="000000"/>
                </a:solidFill>
                <a:latin typeface="Arial" charset="0"/>
                <a:ea typeface="ＭＳ Ｐゴシック" charset="0"/>
                <a:cs typeface="ＭＳ Ｐゴシック" charset="0"/>
              </a:rPr>
              <a:t>not similarly active in other tasks that involve assessing other, more general, socially relevant facts about persons. </a:t>
            </a:r>
            <a:endParaRPr lang="en-US"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US" sz="1800" dirty="0">
              <a:solidFill>
                <a:srgbClr val="000000"/>
              </a:solidFill>
              <a:latin typeface="Arial" charset="0"/>
              <a:ea typeface="ＭＳ Ｐゴシック" charset="0"/>
              <a:cs typeface="ＭＳ Ｐゴシック" charset="0"/>
            </a:endParaRPr>
          </a:p>
        </p:txBody>
      </p:sp>
      <p:sp>
        <p:nvSpPr>
          <p:cNvPr id="106500" name="Slide Number Placeholder 3"/>
          <p:cNvSpPr>
            <a:spLocks noGrp="1"/>
          </p:cNvSpPr>
          <p:nvPr>
            <p:ph type="sldNum" sz="quarter" idx="5"/>
          </p:nvPr>
        </p:nvSpPr>
        <p:spPr>
          <a:xfrm>
            <a:off x="3755126" y="9264227"/>
            <a:ext cx="2872740" cy="4876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4E0C8F-C330-2A42-869B-69BA80DE3CC5}" type="slidenum">
              <a:rPr lang="en-US" sz="1200"/>
              <a:pPr eaLnBrk="1" hangingPunct="1"/>
              <a:t>33</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dirty="0">
                <a:solidFill>
                  <a:srgbClr val="000000"/>
                </a:solidFill>
                <a:latin typeface="Arial" charset="0"/>
                <a:ea typeface="ＭＳ Ｐゴシック" charset="0"/>
                <a:cs typeface="ＭＳ Ｐゴシック" charset="0"/>
              </a:rPr>
              <a:t>Brain imaging </a:t>
            </a:r>
            <a:r>
              <a:rPr lang="en-US" sz="1800" dirty="0">
                <a:solidFill>
                  <a:srgbClr val="000000"/>
                </a:solidFill>
                <a:latin typeface="Arial" charset="0"/>
                <a:ea typeface="ＭＳ Ｐゴシック" charset="0"/>
                <a:cs typeface="ＭＳ Ｐゴシック" charset="0"/>
              </a:rPr>
              <a:t>experiments – technically, those using </a:t>
            </a:r>
            <a:r>
              <a:rPr lang="en-GB" sz="1800" dirty="0">
                <a:solidFill>
                  <a:srgbClr val="000000"/>
                </a:solidFill>
                <a:latin typeface="Arial" charset="0"/>
                <a:ea typeface="ＭＳ Ｐゴシック" charset="0"/>
                <a:cs typeface="ＭＳ Ｐゴシック" charset="0"/>
              </a:rPr>
              <a:t>F</a:t>
            </a:r>
            <a:r>
              <a:rPr lang="en-US" sz="1800" dirty="0" err="1">
                <a:solidFill>
                  <a:srgbClr val="000000"/>
                </a:solidFill>
                <a:latin typeface="Arial" charset="0"/>
                <a:ea typeface="ＭＳ Ｐゴシック" charset="0"/>
                <a:cs typeface="ＭＳ Ｐゴシック" charset="0"/>
              </a:rPr>
              <a:t>unctional</a:t>
            </a:r>
            <a:r>
              <a:rPr lang="en-US" sz="1800" dirty="0">
                <a:solidFill>
                  <a:srgbClr val="000000"/>
                </a:solidFill>
                <a:latin typeface="Arial" charset="0"/>
                <a:ea typeface="ＭＳ Ｐゴシック" charset="0"/>
                <a:cs typeface="ＭＳ Ｐゴシック" charset="0"/>
              </a:rPr>
              <a:t> magnetic resonance imaging (fMRI) – </a:t>
            </a:r>
            <a:r>
              <a:rPr lang="en-GB" sz="1800" dirty="0">
                <a:solidFill>
                  <a:srgbClr val="000000"/>
                </a:solidFill>
                <a:latin typeface="Arial" charset="0"/>
                <a:ea typeface="ＭＳ Ｐゴシック" charset="0"/>
                <a:cs typeface="ＭＳ Ｐゴシック" charset="0"/>
              </a:rPr>
              <a:t>reveal that the right </a:t>
            </a:r>
            <a:r>
              <a:rPr lang="en-GB" sz="1800" dirty="0" err="1">
                <a:solidFill>
                  <a:srgbClr val="000000"/>
                </a:solidFill>
                <a:latin typeface="Arial" charset="0"/>
                <a:ea typeface="ＭＳ Ｐゴシック" charset="0"/>
                <a:cs typeface="ＭＳ Ｐゴシック" charset="0"/>
              </a:rPr>
              <a:t>temporo</a:t>
            </a:r>
            <a:r>
              <a:rPr lang="en-GB" sz="1800" dirty="0">
                <a:solidFill>
                  <a:srgbClr val="000000"/>
                </a:solidFill>
                <a:latin typeface="Arial" charset="0"/>
                <a:ea typeface="ＭＳ Ｐゴシック" charset="0"/>
                <a:cs typeface="ＭＳ Ｐゴシック" charset="0"/>
              </a:rPr>
              <a:t>-parietal junction (RTPJ) is selectively active in tasks of making sense of ourselves and others in terms of reasons. </a:t>
            </a:r>
          </a:p>
          <a:p>
            <a:r>
              <a:rPr lang="en-GB" sz="1800" dirty="0">
                <a:solidFill>
                  <a:srgbClr val="000000"/>
                </a:solidFill>
                <a:latin typeface="Arial" charset="0"/>
                <a:ea typeface="ＭＳ Ｐゴシック" charset="0"/>
                <a:cs typeface="ＭＳ Ｐゴシック" charset="0"/>
              </a:rPr>
              <a:t>Saxe and Wexler (2005) discovered that RTPJ activity is enhanced when the professed </a:t>
            </a:r>
            <a:r>
              <a:rPr lang="en-GB" sz="1800" b="1" dirty="0">
                <a:solidFill>
                  <a:srgbClr val="000000"/>
                </a:solidFill>
                <a:latin typeface="Arial" charset="0"/>
                <a:ea typeface="ＭＳ Ｐゴシック" charset="0"/>
                <a:cs typeface="ＭＳ Ｐゴシック" charset="0"/>
              </a:rPr>
              <a:t>beliefs or desires of story protagonists conflict with subjects’ expectations about what such characters ought to believe or desire</a:t>
            </a:r>
            <a:r>
              <a:rPr lang="en-GB" sz="1800" dirty="0">
                <a:solidFill>
                  <a:srgbClr val="000000"/>
                </a:solidFill>
                <a:latin typeface="Arial" charset="0"/>
                <a:ea typeface="ＭＳ Ｐゴシック" charset="0"/>
                <a:cs typeface="ＭＳ Ｐゴシック" charset="0"/>
              </a:rPr>
              <a:t>, based on background knowledge about the characters. This </a:t>
            </a:r>
            <a:r>
              <a:rPr lang="en-US" sz="1800" dirty="0">
                <a:solidFill>
                  <a:srgbClr val="000000"/>
                </a:solidFill>
                <a:latin typeface="Arial" charset="0"/>
                <a:ea typeface="ＭＳ Ｐゴシック" charset="0"/>
                <a:cs typeface="ＭＳ Ｐゴシック" charset="0"/>
              </a:rPr>
              <a:t>region is </a:t>
            </a:r>
            <a:r>
              <a:rPr lang="en-GB" sz="1800" dirty="0">
                <a:solidFill>
                  <a:srgbClr val="000000"/>
                </a:solidFill>
                <a:latin typeface="Arial" charset="0"/>
                <a:ea typeface="ＭＳ Ｐゴシック" charset="0"/>
                <a:cs typeface="ＭＳ Ｐゴシック" charset="0"/>
              </a:rPr>
              <a:t>not similarly active in other tasks that involve assessing other, more general, socially relevant facts about persons. </a:t>
            </a:r>
            <a:endParaRPr lang="en-US"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US" sz="1800" dirty="0">
              <a:solidFill>
                <a:srgbClr val="000000"/>
              </a:solidFill>
              <a:latin typeface="Arial" charset="0"/>
              <a:ea typeface="ＭＳ Ｐゴシック" charset="0"/>
              <a:cs typeface="ＭＳ Ｐゴシック" charset="0"/>
            </a:endParaRPr>
          </a:p>
        </p:txBody>
      </p:sp>
      <p:sp>
        <p:nvSpPr>
          <p:cNvPr id="106500" name="Slide Number Placeholder 3"/>
          <p:cNvSpPr>
            <a:spLocks noGrp="1"/>
          </p:cNvSpPr>
          <p:nvPr>
            <p:ph type="sldNum" sz="quarter" idx="5"/>
          </p:nvPr>
        </p:nvSpPr>
        <p:spPr>
          <a:xfrm>
            <a:off x="3755126" y="9264227"/>
            <a:ext cx="2872740" cy="4876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4E0C8F-C330-2A42-869B-69BA80DE3CC5}" type="slidenum">
              <a:rPr lang="en-US" sz="1200"/>
              <a:pPr eaLnBrk="1" hangingPunct="1"/>
              <a:t>34</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dirty="0">
                <a:solidFill>
                  <a:srgbClr val="000000"/>
                </a:solidFill>
                <a:latin typeface="Arial" charset="0"/>
                <a:ea typeface="ＭＳ Ｐゴシック" charset="0"/>
                <a:cs typeface="ＭＳ Ｐゴシック" charset="0"/>
              </a:rPr>
              <a:t>Brain imaging </a:t>
            </a:r>
            <a:r>
              <a:rPr lang="en-US" sz="1800" dirty="0">
                <a:solidFill>
                  <a:srgbClr val="000000"/>
                </a:solidFill>
                <a:latin typeface="Arial" charset="0"/>
                <a:ea typeface="ＭＳ Ｐゴシック" charset="0"/>
                <a:cs typeface="ＭＳ Ｐゴシック" charset="0"/>
              </a:rPr>
              <a:t>experiments – technically, those using </a:t>
            </a:r>
            <a:r>
              <a:rPr lang="en-GB" sz="1800" dirty="0">
                <a:solidFill>
                  <a:srgbClr val="000000"/>
                </a:solidFill>
                <a:latin typeface="Arial" charset="0"/>
                <a:ea typeface="ＭＳ Ｐゴシック" charset="0"/>
                <a:cs typeface="ＭＳ Ｐゴシック" charset="0"/>
              </a:rPr>
              <a:t>F</a:t>
            </a:r>
            <a:r>
              <a:rPr lang="en-US" sz="1800" dirty="0" err="1">
                <a:solidFill>
                  <a:srgbClr val="000000"/>
                </a:solidFill>
                <a:latin typeface="Arial" charset="0"/>
                <a:ea typeface="ＭＳ Ｐゴシック" charset="0"/>
                <a:cs typeface="ＭＳ Ｐゴシック" charset="0"/>
              </a:rPr>
              <a:t>unctional</a:t>
            </a:r>
            <a:r>
              <a:rPr lang="en-US" sz="1800" dirty="0">
                <a:solidFill>
                  <a:srgbClr val="000000"/>
                </a:solidFill>
                <a:latin typeface="Arial" charset="0"/>
                <a:ea typeface="ＭＳ Ｐゴシック" charset="0"/>
                <a:cs typeface="ＭＳ Ｐゴシック" charset="0"/>
              </a:rPr>
              <a:t> magnetic resonance imaging (fMRI) – </a:t>
            </a:r>
            <a:r>
              <a:rPr lang="en-GB" sz="1800" dirty="0">
                <a:solidFill>
                  <a:srgbClr val="000000"/>
                </a:solidFill>
                <a:latin typeface="Arial" charset="0"/>
                <a:ea typeface="ＭＳ Ｐゴシック" charset="0"/>
                <a:cs typeface="ＭＳ Ｐゴシック" charset="0"/>
              </a:rPr>
              <a:t>reveal that the right </a:t>
            </a:r>
            <a:r>
              <a:rPr lang="en-GB" sz="1800" dirty="0" err="1">
                <a:solidFill>
                  <a:srgbClr val="000000"/>
                </a:solidFill>
                <a:latin typeface="Arial" charset="0"/>
                <a:ea typeface="ＭＳ Ｐゴシック" charset="0"/>
                <a:cs typeface="ＭＳ Ｐゴシック" charset="0"/>
              </a:rPr>
              <a:t>temporo</a:t>
            </a:r>
            <a:r>
              <a:rPr lang="en-GB" sz="1800" dirty="0">
                <a:solidFill>
                  <a:srgbClr val="000000"/>
                </a:solidFill>
                <a:latin typeface="Arial" charset="0"/>
                <a:ea typeface="ＭＳ Ｐゴシック" charset="0"/>
                <a:cs typeface="ＭＳ Ｐゴシック" charset="0"/>
              </a:rPr>
              <a:t>-parietal junction (RTPJ) is selectively active in tasks of making sense of ourselves and others in terms of reasons. </a:t>
            </a:r>
          </a:p>
          <a:p>
            <a:r>
              <a:rPr lang="en-GB" sz="1800" dirty="0">
                <a:solidFill>
                  <a:srgbClr val="000000"/>
                </a:solidFill>
                <a:latin typeface="Arial" charset="0"/>
                <a:ea typeface="ＭＳ Ｐゴシック" charset="0"/>
                <a:cs typeface="ＭＳ Ｐゴシック" charset="0"/>
              </a:rPr>
              <a:t>Saxe and Wexler (2005) discovered that RTPJ activity is enhanced when the professed </a:t>
            </a:r>
            <a:r>
              <a:rPr lang="en-GB" sz="1800" b="1" dirty="0">
                <a:solidFill>
                  <a:srgbClr val="000000"/>
                </a:solidFill>
                <a:latin typeface="Arial" charset="0"/>
                <a:ea typeface="ＭＳ Ｐゴシック" charset="0"/>
                <a:cs typeface="ＭＳ Ｐゴシック" charset="0"/>
              </a:rPr>
              <a:t>beliefs or desires of story protagonists conflict with subjects’ expectations about what such characters ought to believe or desire</a:t>
            </a:r>
            <a:r>
              <a:rPr lang="en-GB" sz="1800" dirty="0">
                <a:solidFill>
                  <a:srgbClr val="000000"/>
                </a:solidFill>
                <a:latin typeface="Arial" charset="0"/>
                <a:ea typeface="ＭＳ Ｐゴシック" charset="0"/>
                <a:cs typeface="ＭＳ Ｐゴシック" charset="0"/>
              </a:rPr>
              <a:t>, based on background knowledge about the characters. This </a:t>
            </a:r>
            <a:r>
              <a:rPr lang="en-US" sz="1800" dirty="0">
                <a:solidFill>
                  <a:srgbClr val="000000"/>
                </a:solidFill>
                <a:latin typeface="Arial" charset="0"/>
                <a:ea typeface="ＭＳ Ｐゴシック" charset="0"/>
                <a:cs typeface="ＭＳ Ｐゴシック" charset="0"/>
              </a:rPr>
              <a:t>region is </a:t>
            </a:r>
            <a:r>
              <a:rPr lang="en-GB" sz="1800" dirty="0">
                <a:solidFill>
                  <a:srgbClr val="000000"/>
                </a:solidFill>
                <a:latin typeface="Arial" charset="0"/>
                <a:ea typeface="ＭＳ Ｐゴシック" charset="0"/>
                <a:cs typeface="ＭＳ Ｐゴシック" charset="0"/>
              </a:rPr>
              <a:t>not similarly active in other tasks that involve assessing other, more general, socially relevant facts about persons. </a:t>
            </a:r>
            <a:endParaRPr lang="en-US"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US" sz="1800" dirty="0">
              <a:solidFill>
                <a:srgbClr val="000000"/>
              </a:solidFill>
              <a:latin typeface="Arial" charset="0"/>
              <a:ea typeface="ＭＳ Ｐゴシック" charset="0"/>
              <a:cs typeface="ＭＳ Ｐゴシック" charset="0"/>
            </a:endParaRPr>
          </a:p>
        </p:txBody>
      </p:sp>
      <p:sp>
        <p:nvSpPr>
          <p:cNvPr id="106500" name="Slide Number Placeholder 3"/>
          <p:cNvSpPr>
            <a:spLocks noGrp="1"/>
          </p:cNvSpPr>
          <p:nvPr>
            <p:ph type="sldNum" sz="quarter" idx="5"/>
          </p:nvPr>
        </p:nvSpPr>
        <p:spPr>
          <a:xfrm>
            <a:off x="3755126" y="9264227"/>
            <a:ext cx="2872740" cy="4876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4E0C8F-C330-2A42-869B-69BA80DE3CC5}" type="slidenum">
              <a:rPr lang="en-US" sz="1200"/>
              <a:pPr eaLnBrk="1" hangingPunct="1"/>
              <a:t>35</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dirty="0">
                <a:solidFill>
                  <a:srgbClr val="000000"/>
                </a:solidFill>
                <a:latin typeface="Arial" charset="0"/>
                <a:ea typeface="ＭＳ Ｐゴシック" charset="0"/>
                <a:cs typeface="ＭＳ Ｐゴシック" charset="0"/>
              </a:rPr>
              <a:t>Brain imaging </a:t>
            </a:r>
            <a:r>
              <a:rPr lang="en-US" sz="1800" dirty="0">
                <a:solidFill>
                  <a:srgbClr val="000000"/>
                </a:solidFill>
                <a:latin typeface="Arial" charset="0"/>
                <a:ea typeface="ＭＳ Ｐゴシック" charset="0"/>
                <a:cs typeface="ＭＳ Ｐゴシック" charset="0"/>
              </a:rPr>
              <a:t>experiments – technically, those using </a:t>
            </a:r>
            <a:r>
              <a:rPr lang="en-GB" sz="1800" dirty="0">
                <a:solidFill>
                  <a:srgbClr val="000000"/>
                </a:solidFill>
                <a:latin typeface="Arial" charset="0"/>
                <a:ea typeface="ＭＳ Ｐゴシック" charset="0"/>
                <a:cs typeface="ＭＳ Ｐゴシック" charset="0"/>
              </a:rPr>
              <a:t>F</a:t>
            </a:r>
            <a:r>
              <a:rPr lang="en-US" sz="1800" dirty="0" err="1">
                <a:solidFill>
                  <a:srgbClr val="000000"/>
                </a:solidFill>
                <a:latin typeface="Arial" charset="0"/>
                <a:ea typeface="ＭＳ Ｐゴシック" charset="0"/>
                <a:cs typeface="ＭＳ Ｐゴシック" charset="0"/>
              </a:rPr>
              <a:t>unctional</a:t>
            </a:r>
            <a:r>
              <a:rPr lang="en-US" sz="1800" dirty="0">
                <a:solidFill>
                  <a:srgbClr val="000000"/>
                </a:solidFill>
                <a:latin typeface="Arial" charset="0"/>
                <a:ea typeface="ＭＳ Ｐゴシック" charset="0"/>
                <a:cs typeface="ＭＳ Ｐゴシック" charset="0"/>
              </a:rPr>
              <a:t> magnetic resonance imaging (fMRI) – </a:t>
            </a:r>
            <a:r>
              <a:rPr lang="en-GB" sz="1800" dirty="0">
                <a:solidFill>
                  <a:srgbClr val="000000"/>
                </a:solidFill>
                <a:latin typeface="Arial" charset="0"/>
                <a:ea typeface="ＭＳ Ｐゴシック" charset="0"/>
                <a:cs typeface="ＭＳ Ｐゴシック" charset="0"/>
              </a:rPr>
              <a:t>reveal that the right </a:t>
            </a:r>
            <a:r>
              <a:rPr lang="en-GB" sz="1800" dirty="0" err="1">
                <a:solidFill>
                  <a:srgbClr val="000000"/>
                </a:solidFill>
                <a:latin typeface="Arial" charset="0"/>
                <a:ea typeface="ＭＳ Ｐゴシック" charset="0"/>
                <a:cs typeface="ＭＳ Ｐゴシック" charset="0"/>
              </a:rPr>
              <a:t>temporo</a:t>
            </a:r>
            <a:r>
              <a:rPr lang="en-GB" sz="1800" dirty="0">
                <a:solidFill>
                  <a:srgbClr val="000000"/>
                </a:solidFill>
                <a:latin typeface="Arial" charset="0"/>
                <a:ea typeface="ＭＳ Ｐゴシック" charset="0"/>
                <a:cs typeface="ＭＳ Ｐゴシック" charset="0"/>
              </a:rPr>
              <a:t>-parietal junction (RTPJ) is selectively active in tasks of making sense of ourselves and others in terms of reasons. </a:t>
            </a:r>
          </a:p>
          <a:p>
            <a:r>
              <a:rPr lang="en-GB" sz="1800" dirty="0">
                <a:solidFill>
                  <a:srgbClr val="000000"/>
                </a:solidFill>
                <a:latin typeface="Arial" charset="0"/>
                <a:ea typeface="ＭＳ Ｐゴシック" charset="0"/>
                <a:cs typeface="ＭＳ Ｐゴシック" charset="0"/>
              </a:rPr>
              <a:t>Saxe and Wexler (2005) discovered that RTPJ activity is enhanced when the professed </a:t>
            </a:r>
            <a:r>
              <a:rPr lang="en-GB" sz="1800" b="1" dirty="0">
                <a:solidFill>
                  <a:srgbClr val="000000"/>
                </a:solidFill>
                <a:latin typeface="Arial" charset="0"/>
                <a:ea typeface="ＭＳ Ｐゴシック" charset="0"/>
                <a:cs typeface="ＭＳ Ｐゴシック" charset="0"/>
              </a:rPr>
              <a:t>beliefs or desires of story protagonists conflict with subjects’ expectations about what such characters ought to believe or desire</a:t>
            </a:r>
            <a:r>
              <a:rPr lang="en-GB" sz="1800" dirty="0">
                <a:solidFill>
                  <a:srgbClr val="000000"/>
                </a:solidFill>
                <a:latin typeface="Arial" charset="0"/>
                <a:ea typeface="ＭＳ Ｐゴシック" charset="0"/>
                <a:cs typeface="ＭＳ Ｐゴシック" charset="0"/>
              </a:rPr>
              <a:t>, based on background knowledge about the characters. This </a:t>
            </a:r>
            <a:r>
              <a:rPr lang="en-US" sz="1800" dirty="0">
                <a:solidFill>
                  <a:srgbClr val="000000"/>
                </a:solidFill>
                <a:latin typeface="Arial" charset="0"/>
                <a:ea typeface="ＭＳ Ｐゴシック" charset="0"/>
                <a:cs typeface="ＭＳ Ｐゴシック" charset="0"/>
              </a:rPr>
              <a:t>region is </a:t>
            </a:r>
            <a:r>
              <a:rPr lang="en-GB" sz="1800" dirty="0">
                <a:solidFill>
                  <a:srgbClr val="000000"/>
                </a:solidFill>
                <a:latin typeface="Arial" charset="0"/>
                <a:ea typeface="ＭＳ Ｐゴシック" charset="0"/>
                <a:cs typeface="ＭＳ Ｐゴシック" charset="0"/>
              </a:rPr>
              <a:t>not similarly active in other tasks that involve assessing other, more general, socially relevant facts about persons. </a:t>
            </a:r>
            <a:endParaRPr lang="en-US"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US" sz="1800" dirty="0">
              <a:solidFill>
                <a:srgbClr val="000000"/>
              </a:solidFill>
              <a:latin typeface="Arial" charset="0"/>
              <a:ea typeface="ＭＳ Ｐゴシック" charset="0"/>
              <a:cs typeface="ＭＳ Ｐゴシック" charset="0"/>
            </a:endParaRPr>
          </a:p>
        </p:txBody>
      </p:sp>
      <p:sp>
        <p:nvSpPr>
          <p:cNvPr id="106500" name="Slide Number Placeholder 3"/>
          <p:cNvSpPr>
            <a:spLocks noGrp="1"/>
          </p:cNvSpPr>
          <p:nvPr>
            <p:ph type="sldNum" sz="quarter" idx="5"/>
          </p:nvPr>
        </p:nvSpPr>
        <p:spPr>
          <a:xfrm>
            <a:off x="3755126" y="9264227"/>
            <a:ext cx="2872740" cy="4876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4E0C8F-C330-2A42-869B-69BA80DE3CC5}" type="slidenum">
              <a:rPr lang="en-US" sz="1200"/>
              <a:pPr eaLnBrk="1" hangingPunct="1"/>
              <a:t>36</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dirty="0">
                <a:solidFill>
                  <a:srgbClr val="000000"/>
                </a:solidFill>
                <a:latin typeface="Arial" charset="0"/>
                <a:ea typeface="ＭＳ Ｐゴシック" charset="0"/>
                <a:cs typeface="ＭＳ Ｐゴシック" charset="0"/>
              </a:rPr>
              <a:t>Brain imaging </a:t>
            </a:r>
            <a:r>
              <a:rPr lang="en-US" sz="1800" dirty="0">
                <a:solidFill>
                  <a:srgbClr val="000000"/>
                </a:solidFill>
                <a:latin typeface="Arial" charset="0"/>
                <a:ea typeface="ＭＳ Ｐゴシック" charset="0"/>
                <a:cs typeface="ＭＳ Ｐゴシック" charset="0"/>
              </a:rPr>
              <a:t>experiments – technically, those using </a:t>
            </a:r>
            <a:r>
              <a:rPr lang="en-GB" sz="1800" dirty="0">
                <a:solidFill>
                  <a:srgbClr val="000000"/>
                </a:solidFill>
                <a:latin typeface="Arial" charset="0"/>
                <a:ea typeface="ＭＳ Ｐゴシック" charset="0"/>
                <a:cs typeface="ＭＳ Ｐゴシック" charset="0"/>
              </a:rPr>
              <a:t>F</a:t>
            </a:r>
            <a:r>
              <a:rPr lang="en-US" sz="1800" dirty="0" err="1">
                <a:solidFill>
                  <a:srgbClr val="000000"/>
                </a:solidFill>
                <a:latin typeface="Arial" charset="0"/>
                <a:ea typeface="ＭＳ Ｐゴシック" charset="0"/>
                <a:cs typeface="ＭＳ Ｐゴシック" charset="0"/>
              </a:rPr>
              <a:t>unctional</a:t>
            </a:r>
            <a:r>
              <a:rPr lang="en-US" sz="1800" dirty="0">
                <a:solidFill>
                  <a:srgbClr val="000000"/>
                </a:solidFill>
                <a:latin typeface="Arial" charset="0"/>
                <a:ea typeface="ＭＳ Ｐゴシック" charset="0"/>
                <a:cs typeface="ＭＳ Ｐゴシック" charset="0"/>
              </a:rPr>
              <a:t> magnetic resonance imaging (fMRI) – </a:t>
            </a:r>
            <a:r>
              <a:rPr lang="en-GB" sz="1800" dirty="0">
                <a:solidFill>
                  <a:srgbClr val="000000"/>
                </a:solidFill>
                <a:latin typeface="Arial" charset="0"/>
                <a:ea typeface="ＭＳ Ｐゴシック" charset="0"/>
                <a:cs typeface="ＭＳ Ｐゴシック" charset="0"/>
              </a:rPr>
              <a:t>reveal that the right </a:t>
            </a:r>
            <a:r>
              <a:rPr lang="en-GB" sz="1800" dirty="0" err="1">
                <a:solidFill>
                  <a:srgbClr val="000000"/>
                </a:solidFill>
                <a:latin typeface="Arial" charset="0"/>
                <a:ea typeface="ＭＳ Ｐゴシック" charset="0"/>
                <a:cs typeface="ＭＳ Ｐゴシック" charset="0"/>
              </a:rPr>
              <a:t>temporo</a:t>
            </a:r>
            <a:r>
              <a:rPr lang="en-GB" sz="1800" dirty="0">
                <a:solidFill>
                  <a:srgbClr val="000000"/>
                </a:solidFill>
                <a:latin typeface="Arial" charset="0"/>
                <a:ea typeface="ＭＳ Ｐゴシック" charset="0"/>
                <a:cs typeface="ＭＳ Ｐゴシック" charset="0"/>
              </a:rPr>
              <a:t>-parietal junction (RTPJ) is selectively active in tasks of making sense of ourselves and others in terms of reasons. </a:t>
            </a:r>
          </a:p>
          <a:p>
            <a:r>
              <a:rPr lang="en-GB" sz="1800" dirty="0">
                <a:solidFill>
                  <a:srgbClr val="000000"/>
                </a:solidFill>
                <a:latin typeface="Arial" charset="0"/>
                <a:ea typeface="ＭＳ Ｐゴシック" charset="0"/>
                <a:cs typeface="ＭＳ Ｐゴシック" charset="0"/>
              </a:rPr>
              <a:t>Saxe and Wexler (2005) discovered that RTPJ activity is enhanced when the professed </a:t>
            </a:r>
            <a:r>
              <a:rPr lang="en-GB" sz="1800" b="1" dirty="0">
                <a:solidFill>
                  <a:srgbClr val="000000"/>
                </a:solidFill>
                <a:latin typeface="Arial" charset="0"/>
                <a:ea typeface="ＭＳ Ｐゴシック" charset="0"/>
                <a:cs typeface="ＭＳ Ｐゴシック" charset="0"/>
              </a:rPr>
              <a:t>beliefs or desires of story protagonists conflict with subjects’ expectations about what such characters ought to believe or desire</a:t>
            </a:r>
            <a:r>
              <a:rPr lang="en-GB" sz="1800" dirty="0">
                <a:solidFill>
                  <a:srgbClr val="000000"/>
                </a:solidFill>
                <a:latin typeface="Arial" charset="0"/>
                <a:ea typeface="ＭＳ Ｐゴシック" charset="0"/>
                <a:cs typeface="ＭＳ Ｐゴシック" charset="0"/>
              </a:rPr>
              <a:t>, based on background knowledge about the characters. This </a:t>
            </a:r>
            <a:r>
              <a:rPr lang="en-US" sz="1800" dirty="0">
                <a:solidFill>
                  <a:srgbClr val="000000"/>
                </a:solidFill>
                <a:latin typeface="Arial" charset="0"/>
                <a:ea typeface="ＭＳ Ｐゴシック" charset="0"/>
                <a:cs typeface="ＭＳ Ｐゴシック" charset="0"/>
              </a:rPr>
              <a:t>region is </a:t>
            </a:r>
            <a:r>
              <a:rPr lang="en-GB" sz="1800" dirty="0">
                <a:solidFill>
                  <a:srgbClr val="000000"/>
                </a:solidFill>
                <a:latin typeface="Arial" charset="0"/>
                <a:ea typeface="ＭＳ Ｐゴシック" charset="0"/>
                <a:cs typeface="ＭＳ Ｐゴシック" charset="0"/>
              </a:rPr>
              <a:t>not similarly active in other tasks that involve assessing other, more general, socially relevant facts about persons. </a:t>
            </a:r>
            <a:endParaRPr lang="en-US"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GB" sz="1800" dirty="0">
              <a:solidFill>
                <a:srgbClr val="000000"/>
              </a:solidFill>
              <a:latin typeface="Arial" charset="0"/>
              <a:ea typeface="ＭＳ Ｐゴシック" charset="0"/>
              <a:cs typeface="ＭＳ Ｐゴシック" charset="0"/>
            </a:endParaRPr>
          </a:p>
          <a:p>
            <a:endParaRPr lang="en-US" sz="1800" dirty="0">
              <a:solidFill>
                <a:srgbClr val="000000"/>
              </a:solidFill>
              <a:latin typeface="Arial" charset="0"/>
              <a:ea typeface="ＭＳ Ｐゴシック" charset="0"/>
              <a:cs typeface="ＭＳ Ｐゴシック" charset="0"/>
            </a:endParaRPr>
          </a:p>
        </p:txBody>
      </p:sp>
      <p:sp>
        <p:nvSpPr>
          <p:cNvPr id="106500" name="Slide Number Placeholder 3"/>
          <p:cNvSpPr>
            <a:spLocks noGrp="1"/>
          </p:cNvSpPr>
          <p:nvPr>
            <p:ph type="sldNum" sz="quarter" idx="5"/>
          </p:nvPr>
        </p:nvSpPr>
        <p:spPr>
          <a:xfrm>
            <a:off x="3755126" y="9264227"/>
            <a:ext cx="2872740" cy="4876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4E0C8F-C330-2A42-869B-69BA80DE3CC5}" type="slidenum">
              <a:rPr lang="en-US" sz="1200"/>
              <a:pPr eaLnBrk="1" hangingPunct="1"/>
              <a:t>37</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w="9525"/>
        </p:spPr>
        <p:txBody>
          <a:bodyPr/>
          <a:lstStyle/>
          <a:p>
            <a:endParaRPr lang="en-US">
              <a:latin typeface="Arial" pitchFamily="-107" charset="0"/>
            </a:endParaRPr>
          </a:p>
        </p:txBody>
      </p:sp>
      <p:sp>
        <p:nvSpPr>
          <p:cNvPr id="19460" name="Slide Number Placeholder 3"/>
          <p:cNvSpPr>
            <a:spLocks noGrp="1"/>
          </p:cNvSpPr>
          <p:nvPr>
            <p:ph type="sldNum" sz="quarter" idx="4294967295"/>
          </p:nvPr>
        </p:nvSpPr>
        <p:spPr bwMode="auto">
          <a:xfrm>
            <a:off x="3754439" y="9264651"/>
            <a:ext cx="2873375" cy="487363"/>
          </a:xfrm>
          <a:prstGeom prst="rect">
            <a:avLst/>
          </a:prstGeom>
          <a:noFill/>
          <a:ln>
            <a:miter lim="800000"/>
            <a:headEnd/>
            <a:tailEnd/>
          </a:ln>
        </p:spPr>
        <p:txBody>
          <a:bodyPr>
            <a:prstTxWarp prst="textNoShape">
              <a:avLst/>
            </a:prstTxWarp>
          </a:bodyPr>
          <a:lstStyle/>
          <a:p>
            <a:pPr eaLnBrk="0" hangingPunct="0"/>
            <a:fld id="{C8E41B35-5AB9-6442-B696-59E8326DA3C8}" type="slidenum">
              <a:rPr lang="en-US">
                <a:latin typeface="Arial" pitchFamily="-107" charset="0"/>
              </a:rPr>
              <a:pPr eaLnBrk="0" hangingPunct="0"/>
              <a:t>38</a:t>
            </a:fld>
            <a:endParaRPr lang="en-US">
              <a:latin typeface="Arial" pitchFamily="-107"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755126" y="9264227"/>
            <a:ext cx="2872740" cy="487680"/>
          </a:xfrm>
          <a:prstGeom prst="rect">
            <a:avLst/>
          </a:prstGeom>
        </p:spPr>
        <p:txBody>
          <a:bodyPr/>
          <a:lstStyle/>
          <a:p>
            <a:pPr>
              <a:defRPr/>
            </a:pPr>
            <a:fld id="{E95ACBCE-8D72-440E-AD55-97036294D958}" type="slidenum">
              <a:rPr lang="en-US" smtClean="0">
                <a:latin typeface="Arial"/>
              </a:rPr>
              <a:pPr>
                <a:defRPr/>
              </a:pPr>
              <a:t>39</a:t>
            </a:fld>
            <a:endParaRPr lang="en-US" dirty="0">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w="9525"/>
        </p:spPr>
        <p:txBody>
          <a:bodyPr/>
          <a:lstStyle/>
          <a:p>
            <a:endParaRPr lang="en-US">
              <a:latin typeface="Arial" pitchFamily="-107" charset="0"/>
            </a:endParaRPr>
          </a:p>
        </p:txBody>
      </p:sp>
      <p:sp>
        <p:nvSpPr>
          <p:cNvPr id="19460" name="Slide Number Placeholder 3"/>
          <p:cNvSpPr>
            <a:spLocks noGrp="1"/>
          </p:cNvSpPr>
          <p:nvPr>
            <p:ph type="sldNum" sz="quarter" idx="4294967295"/>
          </p:nvPr>
        </p:nvSpPr>
        <p:spPr bwMode="auto">
          <a:xfrm>
            <a:off x="3754439" y="9264651"/>
            <a:ext cx="2873375" cy="487363"/>
          </a:xfrm>
          <a:prstGeom prst="rect">
            <a:avLst/>
          </a:prstGeom>
          <a:noFill/>
          <a:ln>
            <a:miter lim="800000"/>
            <a:headEnd/>
            <a:tailEnd/>
          </a:ln>
        </p:spPr>
        <p:txBody>
          <a:bodyPr>
            <a:prstTxWarp prst="textNoShape">
              <a:avLst/>
            </a:prstTxWarp>
          </a:bodyPr>
          <a:lstStyle/>
          <a:p>
            <a:pPr eaLnBrk="0" hangingPunct="0"/>
            <a:fld id="{C8E41B35-5AB9-6442-B696-59E8326DA3C8}" type="slidenum">
              <a:rPr lang="en-US">
                <a:latin typeface="Arial" pitchFamily="-107" charset="0"/>
              </a:rPr>
              <a:pPr eaLnBrk="0" hangingPunct="0"/>
              <a:t>40</a:t>
            </a:fld>
            <a:endParaRPr lang="en-US">
              <a:latin typeface="Arial" pitchFamily="-107"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eaLnBrk="1" hangingPunct="1">
              <a:spcBef>
                <a:spcPts val="0"/>
              </a:spcBef>
              <a:buFontTx/>
              <a:buNone/>
              <a:defRPr/>
            </a:pPr>
            <a:r>
              <a:rPr lang="en-GB" sz="1000" dirty="0" smtClean="0">
                <a:solidFill>
                  <a:srgbClr val="00FFFF"/>
                </a:solidFill>
              </a:rPr>
              <a:t>Theory Theory </a:t>
            </a:r>
            <a:r>
              <a:rPr lang="en-GB" sz="1000" dirty="0" smtClean="0">
                <a:solidFill>
                  <a:schemeClr val="tx1"/>
                </a:solidFill>
              </a:rPr>
              <a:t>claims that normally developing humans make sense of ourselves and others using a </a:t>
            </a:r>
            <a:r>
              <a:rPr lang="en-GB" sz="1000" dirty="0" smtClean="0">
                <a:solidFill>
                  <a:srgbClr val="00FFFF"/>
                </a:solidFill>
              </a:rPr>
              <a:t>Theory of Mind</a:t>
            </a:r>
            <a:r>
              <a:rPr lang="en-GB" sz="1000" dirty="0" smtClean="0">
                <a:solidFill>
                  <a:schemeClr val="tx1"/>
                </a:solidFill>
              </a:rPr>
              <a:t>. </a:t>
            </a:r>
          </a:p>
          <a:p>
            <a:pPr marL="0" eaLnBrk="1" hangingPunct="1">
              <a:spcBef>
                <a:spcPts val="0"/>
              </a:spcBef>
              <a:buFontTx/>
              <a:buNone/>
              <a:defRPr/>
            </a:pPr>
            <a:r>
              <a:rPr lang="en-GB" sz="1000" dirty="0" smtClean="0">
                <a:solidFill>
                  <a:schemeClr val="tx1"/>
                </a:solidFill>
              </a:rPr>
              <a:t>A </a:t>
            </a:r>
            <a:r>
              <a:rPr lang="en-GB" sz="1000" dirty="0" smtClean="0">
                <a:solidFill>
                  <a:srgbClr val="00FFFF"/>
                </a:solidFill>
              </a:rPr>
              <a:t>Theory of Mind </a:t>
            </a:r>
            <a:r>
              <a:rPr lang="en-GB" sz="1000" dirty="0" smtClean="0">
                <a:solidFill>
                  <a:schemeClr val="tx1"/>
                </a:solidFill>
              </a:rPr>
              <a:t>is a set of principles that outlines very general psychological laws. Our tacit grasp of these laws tells us how mental states must relate in the bringing about of actions. </a:t>
            </a:r>
            <a:endParaRPr lang="en-GB" sz="900" b="1" dirty="0" smtClean="0">
              <a:solidFill>
                <a:schemeClr val="tx1"/>
              </a:solidFill>
            </a:endParaRPr>
          </a:p>
          <a:p>
            <a:pPr marL="0" indent="-533400">
              <a:lnSpc>
                <a:spcPct val="90000"/>
              </a:lnSpc>
              <a:spcBef>
                <a:spcPts val="0"/>
              </a:spcBef>
              <a:defRPr/>
            </a:pP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[Central Action Principle] </a:t>
            </a:r>
            <a:r>
              <a:rPr lang="en-GB" sz="1000" b="1" kern="1200" baseline="0" dirty="0" smtClean="0">
                <a:solidFill>
                  <a:schemeClr val="bg1">
                    <a:lumMod val="75000"/>
                  </a:schemeClr>
                </a:solidFill>
                <a:latin typeface="Arial" pitchFamily="34" charset="0"/>
                <a:ea typeface="ＭＳ Ｐゴシック" pitchFamily="28" charset="-128"/>
                <a:cs typeface="ＭＳ Ｐゴシック" pitchFamily="28" charset="-128"/>
              </a:rPr>
              <a:t> </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If A wants P and believes that doing Q will bring about P, then </a:t>
            </a:r>
            <a:r>
              <a:rPr lang="en-GB" sz="1000" b="1" i="1" kern="1200" dirty="0" smtClean="0">
                <a:solidFill>
                  <a:schemeClr val="bg1">
                    <a:lumMod val="75000"/>
                  </a:schemeClr>
                </a:solidFill>
                <a:latin typeface="Arial" pitchFamily="34" charset="0"/>
                <a:ea typeface="ＭＳ Ｐゴシック" pitchFamily="28" charset="-128"/>
                <a:cs typeface="ＭＳ Ｐゴシック" pitchFamily="28" charset="-128"/>
              </a:rPr>
              <a:t>ceteris paribus</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 A will do Q </a:t>
            </a:r>
          </a:p>
          <a:p>
            <a:endParaRPr lang="en-US" dirty="0"/>
          </a:p>
        </p:txBody>
      </p:sp>
      <p:sp>
        <p:nvSpPr>
          <p:cNvPr id="4" name="Slide Number Placeholder 3"/>
          <p:cNvSpPr>
            <a:spLocks noGrp="1"/>
          </p:cNvSpPr>
          <p:nvPr>
            <p:ph type="sldNum" sz="quarter" idx="10"/>
          </p:nvPr>
        </p:nvSpPr>
        <p:spPr>
          <a:xfrm>
            <a:off x="3755126" y="9264227"/>
            <a:ext cx="2872740" cy="487680"/>
          </a:xfrm>
          <a:prstGeom prst="rect">
            <a:avLst/>
          </a:prstGeom>
        </p:spPr>
        <p:txBody>
          <a:bodyPr/>
          <a:lstStyle/>
          <a:p>
            <a:pPr>
              <a:defRPr/>
            </a:pPr>
            <a:fld id="{757C9E5C-B503-49EB-9FDD-63A8870B94F9}"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w="9525"/>
        </p:spPr>
        <p:txBody>
          <a:bodyPr/>
          <a:lstStyle/>
          <a:p>
            <a:endParaRPr lang="en-US">
              <a:latin typeface="Arial" pitchFamily="-107" charset="0"/>
            </a:endParaRPr>
          </a:p>
        </p:txBody>
      </p:sp>
      <p:sp>
        <p:nvSpPr>
          <p:cNvPr id="19460" name="Slide Number Placeholder 3"/>
          <p:cNvSpPr>
            <a:spLocks noGrp="1"/>
          </p:cNvSpPr>
          <p:nvPr>
            <p:ph type="sldNum" sz="quarter" idx="4294967295"/>
          </p:nvPr>
        </p:nvSpPr>
        <p:spPr bwMode="auto">
          <a:xfrm>
            <a:off x="3754439" y="9264651"/>
            <a:ext cx="2873375" cy="487363"/>
          </a:xfrm>
          <a:prstGeom prst="rect">
            <a:avLst/>
          </a:prstGeom>
          <a:noFill/>
          <a:ln>
            <a:miter lim="800000"/>
            <a:headEnd/>
            <a:tailEnd/>
          </a:ln>
        </p:spPr>
        <p:txBody>
          <a:bodyPr>
            <a:prstTxWarp prst="textNoShape">
              <a:avLst/>
            </a:prstTxWarp>
          </a:bodyPr>
          <a:lstStyle/>
          <a:p>
            <a:pPr eaLnBrk="0" hangingPunct="0"/>
            <a:fld id="{C8E41B35-5AB9-6442-B696-59E8326DA3C8}" type="slidenum">
              <a:rPr lang="en-US">
                <a:latin typeface="Arial" pitchFamily="-107" charset="0"/>
              </a:rPr>
              <a:pPr eaLnBrk="0" hangingPunct="0"/>
              <a:t>41</a:t>
            </a:fld>
            <a:endParaRPr lang="en-US">
              <a:latin typeface="Arial" pitchFamily="-107"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w="9525"/>
        </p:spPr>
        <p:txBody>
          <a:bodyPr/>
          <a:lstStyle/>
          <a:p>
            <a:endParaRPr lang="en-US">
              <a:latin typeface="Arial" pitchFamily="-107" charset="0"/>
            </a:endParaRPr>
          </a:p>
        </p:txBody>
      </p:sp>
      <p:sp>
        <p:nvSpPr>
          <p:cNvPr id="19460" name="Slide Number Placeholder 3"/>
          <p:cNvSpPr>
            <a:spLocks noGrp="1"/>
          </p:cNvSpPr>
          <p:nvPr>
            <p:ph type="sldNum" sz="quarter" idx="4294967295"/>
          </p:nvPr>
        </p:nvSpPr>
        <p:spPr bwMode="auto">
          <a:xfrm>
            <a:off x="3754439" y="9264651"/>
            <a:ext cx="2873375" cy="487363"/>
          </a:xfrm>
          <a:prstGeom prst="rect">
            <a:avLst/>
          </a:prstGeom>
          <a:noFill/>
          <a:ln>
            <a:miter lim="800000"/>
            <a:headEnd/>
            <a:tailEnd/>
          </a:ln>
        </p:spPr>
        <p:txBody>
          <a:bodyPr>
            <a:prstTxWarp prst="textNoShape">
              <a:avLst/>
            </a:prstTxWarp>
          </a:bodyPr>
          <a:lstStyle/>
          <a:p>
            <a:pPr eaLnBrk="0" hangingPunct="0"/>
            <a:fld id="{C8E41B35-5AB9-6442-B696-59E8326DA3C8}" type="slidenum">
              <a:rPr lang="en-US">
                <a:latin typeface="Arial" pitchFamily="-107" charset="0"/>
              </a:rPr>
              <a:pPr eaLnBrk="0" hangingPunct="0"/>
              <a:t>42</a:t>
            </a:fld>
            <a:endParaRPr lang="en-US">
              <a:latin typeface="Arial" pitchFamily="-107"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573088" y="730250"/>
            <a:ext cx="5486400" cy="3659188"/>
          </a:xfrm>
          <a:ln/>
        </p:spPr>
      </p:sp>
      <p:sp>
        <p:nvSpPr>
          <p:cNvPr id="37891" name="Rectangle 3"/>
          <p:cNvSpPr>
            <a:spLocks noGrp="1" noChangeArrowheads="1"/>
          </p:cNvSpPr>
          <p:nvPr>
            <p:ph type="body" idx="1"/>
          </p:nvPr>
        </p:nvSpPr>
        <p:spPr>
          <a:noFill/>
          <a:ln w="9525"/>
        </p:spPr>
        <p:txBody>
          <a:bodyPr lIns="91467" tIns="45734" rIns="91467" bIns="45734"/>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w="9525"/>
        </p:spPr>
        <p:txBody>
          <a:bodyPr/>
          <a:lstStyle/>
          <a:p>
            <a:endParaRPr lang="en-US">
              <a:latin typeface="Arial" pitchFamily="-107" charset="0"/>
            </a:endParaRPr>
          </a:p>
        </p:txBody>
      </p:sp>
      <p:sp>
        <p:nvSpPr>
          <p:cNvPr id="19460" name="Slide Number Placeholder 3"/>
          <p:cNvSpPr>
            <a:spLocks noGrp="1"/>
          </p:cNvSpPr>
          <p:nvPr>
            <p:ph type="sldNum" sz="quarter" idx="4294967295"/>
          </p:nvPr>
        </p:nvSpPr>
        <p:spPr bwMode="auto">
          <a:xfrm>
            <a:off x="3754439" y="9264651"/>
            <a:ext cx="2873375" cy="487363"/>
          </a:xfrm>
          <a:prstGeom prst="rect">
            <a:avLst/>
          </a:prstGeom>
          <a:noFill/>
          <a:ln>
            <a:miter lim="800000"/>
            <a:headEnd/>
            <a:tailEnd/>
          </a:ln>
        </p:spPr>
        <p:txBody>
          <a:bodyPr>
            <a:prstTxWarp prst="textNoShape">
              <a:avLst/>
            </a:prstTxWarp>
          </a:bodyPr>
          <a:lstStyle/>
          <a:p>
            <a:pPr eaLnBrk="0" hangingPunct="0"/>
            <a:fld id="{C8E41B35-5AB9-6442-B696-59E8326DA3C8}" type="slidenum">
              <a:rPr lang="en-US">
                <a:latin typeface="Arial" pitchFamily="-107" charset="0"/>
              </a:rPr>
              <a:pPr eaLnBrk="0" hangingPunct="0"/>
              <a:t>44</a:t>
            </a:fld>
            <a:endParaRPr lang="en-US">
              <a:latin typeface="Arial" pitchFamily="-107"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eaLnBrk="1" hangingPunct="1">
              <a:spcBef>
                <a:spcPts val="0"/>
              </a:spcBef>
              <a:buFontTx/>
              <a:buNone/>
              <a:defRPr/>
            </a:pPr>
            <a:r>
              <a:rPr lang="en-GB" sz="1000" dirty="0" smtClean="0">
                <a:solidFill>
                  <a:srgbClr val="00FFFF"/>
                </a:solidFill>
              </a:rPr>
              <a:t>Theory Theory </a:t>
            </a:r>
            <a:r>
              <a:rPr lang="en-GB" sz="1000" dirty="0" smtClean="0">
                <a:solidFill>
                  <a:schemeClr val="tx1"/>
                </a:solidFill>
              </a:rPr>
              <a:t>claims that normally developing humans make sense of ourselves and others using a </a:t>
            </a:r>
            <a:r>
              <a:rPr lang="en-GB" sz="1000" dirty="0" smtClean="0">
                <a:solidFill>
                  <a:srgbClr val="00FFFF"/>
                </a:solidFill>
              </a:rPr>
              <a:t>Theory of Mind</a:t>
            </a:r>
            <a:r>
              <a:rPr lang="en-GB" sz="1000" dirty="0" smtClean="0">
                <a:solidFill>
                  <a:schemeClr val="tx1"/>
                </a:solidFill>
              </a:rPr>
              <a:t>. </a:t>
            </a:r>
          </a:p>
          <a:p>
            <a:pPr marL="0" eaLnBrk="1" hangingPunct="1">
              <a:spcBef>
                <a:spcPts val="0"/>
              </a:spcBef>
              <a:buFontTx/>
              <a:buNone/>
              <a:defRPr/>
            </a:pPr>
            <a:r>
              <a:rPr lang="en-GB" sz="1000" dirty="0" smtClean="0">
                <a:solidFill>
                  <a:schemeClr val="tx1"/>
                </a:solidFill>
              </a:rPr>
              <a:t>A </a:t>
            </a:r>
            <a:r>
              <a:rPr lang="en-GB" sz="1000" dirty="0" smtClean="0">
                <a:solidFill>
                  <a:srgbClr val="00FFFF"/>
                </a:solidFill>
              </a:rPr>
              <a:t>Theory of Mind </a:t>
            </a:r>
            <a:r>
              <a:rPr lang="en-GB" sz="1000" dirty="0" smtClean="0">
                <a:solidFill>
                  <a:schemeClr val="tx1"/>
                </a:solidFill>
              </a:rPr>
              <a:t>is a set of principles that outlines very general psychological laws. Our tacit grasp of these laws tells us how mental states must relate in the bringing about of actions. </a:t>
            </a:r>
            <a:endParaRPr lang="en-GB" sz="900" b="1" dirty="0" smtClean="0">
              <a:solidFill>
                <a:schemeClr val="tx1"/>
              </a:solidFill>
            </a:endParaRPr>
          </a:p>
          <a:p>
            <a:pPr marL="0" indent="-533400">
              <a:lnSpc>
                <a:spcPct val="90000"/>
              </a:lnSpc>
              <a:spcBef>
                <a:spcPts val="0"/>
              </a:spcBef>
              <a:defRPr/>
            </a:pP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[Central Action Principle] </a:t>
            </a:r>
            <a:r>
              <a:rPr lang="en-GB" sz="1000" b="1" kern="1200" baseline="0" dirty="0" smtClean="0">
                <a:solidFill>
                  <a:schemeClr val="bg1">
                    <a:lumMod val="75000"/>
                  </a:schemeClr>
                </a:solidFill>
                <a:latin typeface="Arial" pitchFamily="34" charset="0"/>
                <a:ea typeface="ＭＳ Ｐゴシック" pitchFamily="28" charset="-128"/>
                <a:cs typeface="ＭＳ Ｐゴシック" pitchFamily="28" charset="-128"/>
              </a:rPr>
              <a:t> </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If A wants P and believes that doing Q will bring about P, then </a:t>
            </a:r>
            <a:r>
              <a:rPr lang="en-GB" sz="1000" b="1" i="1" kern="1200" dirty="0" smtClean="0">
                <a:solidFill>
                  <a:schemeClr val="bg1">
                    <a:lumMod val="75000"/>
                  </a:schemeClr>
                </a:solidFill>
                <a:latin typeface="Arial" pitchFamily="34" charset="0"/>
                <a:ea typeface="ＭＳ Ｐゴシック" pitchFamily="28" charset="-128"/>
                <a:cs typeface="ＭＳ Ｐゴシック" pitchFamily="28" charset="-128"/>
              </a:rPr>
              <a:t>ceteris paribus</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 A will do Q </a:t>
            </a:r>
          </a:p>
          <a:p>
            <a:endParaRPr lang="en-US" dirty="0"/>
          </a:p>
        </p:txBody>
      </p:sp>
      <p:sp>
        <p:nvSpPr>
          <p:cNvPr id="4" name="Slide Number Placeholder 3"/>
          <p:cNvSpPr>
            <a:spLocks noGrp="1"/>
          </p:cNvSpPr>
          <p:nvPr>
            <p:ph type="sldNum" sz="quarter" idx="10"/>
          </p:nvPr>
        </p:nvSpPr>
        <p:spPr>
          <a:xfrm>
            <a:off x="3755126" y="9264227"/>
            <a:ext cx="2872740" cy="487680"/>
          </a:xfrm>
          <a:prstGeom prst="rect">
            <a:avLst/>
          </a:prstGeom>
        </p:spPr>
        <p:txBody>
          <a:bodyPr/>
          <a:lstStyle/>
          <a:p>
            <a:pPr>
              <a:defRPr/>
            </a:pPr>
            <a:fld id="{757C9E5C-B503-49EB-9FDD-63A8870B94F9}" type="slidenum">
              <a:rPr lang="en-US" smtClean="0"/>
              <a:pPr>
                <a:defRPr/>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w="9525"/>
        </p:spPr>
        <p:txBody>
          <a:bodyPr/>
          <a:lstStyle/>
          <a:p>
            <a:endParaRPr lang="en-US">
              <a:latin typeface="Arial" pitchFamily="-107" charset="0"/>
            </a:endParaRPr>
          </a:p>
        </p:txBody>
      </p:sp>
      <p:sp>
        <p:nvSpPr>
          <p:cNvPr id="19460" name="Slide Number Placeholder 3"/>
          <p:cNvSpPr>
            <a:spLocks noGrp="1"/>
          </p:cNvSpPr>
          <p:nvPr>
            <p:ph type="sldNum" sz="quarter" idx="4294967295"/>
          </p:nvPr>
        </p:nvSpPr>
        <p:spPr bwMode="auto">
          <a:xfrm>
            <a:off x="3754439" y="9264651"/>
            <a:ext cx="2873375" cy="487363"/>
          </a:xfrm>
          <a:prstGeom prst="rect">
            <a:avLst/>
          </a:prstGeom>
          <a:noFill/>
          <a:ln>
            <a:miter lim="800000"/>
            <a:headEnd/>
            <a:tailEnd/>
          </a:ln>
        </p:spPr>
        <p:txBody>
          <a:bodyPr>
            <a:prstTxWarp prst="textNoShape">
              <a:avLst/>
            </a:prstTxWarp>
          </a:bodyPr>
          <a:lstStyle/>
          <a:p>
            <a:pPr eaLnBrk="0" hangingPunct="0"/>
            <a:fld id="{C8E41B35-5AB9-6442-B696-59E8326DA3C8}" type="slidenum">
              <a:rPr lang="en-US">
                <a:latin typeface="Arial" pitchFamily="-107" charset="0"/>
              </a:rPr>
              <a:pPr eaLnBrk="0" hangingPunct="0"/>
              <a:t>46</a:t>
            </a:fld>
            <a:endParaRPr lang="en-US">
              <a:latin typeface="Arial" pitchFamily="-107"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p:cNvSpPr>
          <p:nvPr>
            <p:ph type="sldImg"/>
          </p:nvPr>
        </p:nvSpPr>
        <p:spPr>
          <a:ln/>
        </p:spPr>
      </p:sp>
      <p:sp>
        <p:nvSpPr>
          <p:cNvPr id="150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
        <p:nvSpPr>
          <p:cNvPr id="150531" name="Slide Number Placeholder 3"/>
          <p:cNvSpPr>
            <a:spLocks noGrp="1"/>
          </p:cNvSpPr>
          <p:nvPr>
            <p:ph type="sldNum" sz="quarter" idx="5"/>
          </p:nvPr>
        </p:nvSpPr>
        <p:spPr>
          <a:xfrm>
            <a:off x="3755126" y="9264227"/>
            <a:ext cx="2872740" cy="4876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461A7A8-7D1B-0740-8165-6EED26613154}" type="slidenum">
              <a:rPr lang="en-US" sz="1200"/>
              <a:pPr eaLnBrk="1" hangingPunct="1"/>
              <a:t>47</a:t>
            </a:fld>
            <a:endParaRPr 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a:ln/>
        </p:spPr>
      </p:sp>
      <p:sp>
        <p:nvSpPr>
          <p:cNvPr id="71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
        <p:nvSpPr>
          <p:cNvPr id="71683" name="Slide Number Placeholder 3"/>
          <p:cNvSpPr>
            <a:spLocks noGrp="1"/>
          </p:cNvSpPr>
          <p:nvPr>
            <p:ph type="sldNum" sz="quarter" idx="5"/>
          </p:nvPr>
        </p:nvSpPr>
        <p:spPr>
          <a:xfrm>
            <a:off x="3755126" y="9264227"/>
            <a:ext cx="2872740" cy="4876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2DB0D1-B7D6-A84F-B5E2-E3EDD31E104F}" type="slidenum">
              <a:rPr lang="en-US" sz="1200"/>
              <a:pPr eaLnBrk="1" hangingPunct="1"/>
              <a:t>49</a:t>
            </a:fld>
            <a:endParaRPr 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w="9525"/>
        </p:spPr>
        <p:txBody>
          <a:bodyPr/>
          <a:lstStyle/>
          <a:p>
            <a:endParaRPr lang="en-US">
              <a:latin typeface="Arial" pitchFamily="-107" charset="0"/>
            </a:endParaRPr>
          </a:p>
        </p:txBody>
      </p:sp>
      <p:sp>
        <p:nvSpPr>
          <p:cNvPr id="19460" name="Slide Number Placeholder 3"/>
          <p:cNvSpPr>
            <a:spLocks noGrp="1"/>
          </p:cNvSpPr>
          <p:nvPr>
            <p:ph type="sldNum" sz="quarter" idx="4294967295"/>
          </p:nvPr>
        </p:nvSpPr>
        <p:spPr bwMode="auto">
          <a:xfrm>
            <a:off x="3754439" y="9264651"/>
            <a:ext cx="2873375" cy="487363"/>
          </a:xfrm>
          <a:prstGeom prst="rect">
            <a:avLst/>
          </a:prstGeom>
          <a:noFill/>
          <a:ln>
            <a:miter lim="800000"/>
            <a:headEnd/>
            <a:tailEnd/>
          </a:ln>
        </p:spPr>
        <p:txBody>
          <a:bodyPr>
            <a:prstTxWarp prst="textNoShape">
              <a:avLst/>
            </a:prstTxWarp>
          </a:bodyPr>
          <a:lstStyle/>
          <a:p>
            <a:pPr eaLnBrk="0" hangingPunct="0"/>
            <a:fld id="{C8E41B35-5AB9-6442-B696-59E8326DA3C8}" type="slidenum">
              <a:rPr lang="en-US">
                <a:latin typeface="Arial" pitchFamily="-107" charset="0"/>
              </a:rPr>
              <a:pPr eaLnBrk="0" hangingPunct="0"/>
              <a:t>50</a:t>
            </a:fld>
            <a:endParaRPr lang="en-US">
              <a:latin typeface="Arial" pitchFamily="-107"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p:spPr>
        <p:txBody>
          <a:bodyPr/>
          <a:lstStyle/>
          <a:p>
            <a:pPr eaLnBrk="1" hangingPunct="1"/>
            <a:endParaRPr lang="en-GB" dirty="0" smtClean="0">
              <a:latin typeface="Arial" pitchFamily="-112" charset="0"/>
            </a:endParaRPr>
          </a:p>
        </p:txBody>
      </p:sp>
      <p:sp>
        <p:nvSpPr>
          <p:cNvPr id="28676" name="Slide Number Placeholder 3"/>
          <p:cNvSpPr>
            <a:spLocks noGrp="1"/>
          </p:cNvSpPr>
          <p:nvPr>
            <p:ph type="sldNum" sz="quarter" idx="5"/>
          </p:nvPr>
        </p:nvSpPr>
        <p:spPr>
          <a:xfrm>
            <a:off x="3755126" y="9264227"/>
            <a:ext cx="2872740" cy="487680"/>
          </a:xfrm>
          <a:prstGeom prst="rect">
            <a:avLst/>
          </a:prstGeom>
          <a:noFill/>
        </p:spPr>
        <p:txBody>
          <a:bodyPr/>
          <a:lstStyle/>
          <a:p>
            <a:fld id="{E4DF769F-A335-AA40-B12D-57D537012A04}" type="slidenum">
              <a:rPr lang="en-US" smtClean="0">
                <a:latin typeface="Arial" pitchFamily="-112" charset="0"/>
                <a:ea typeface="ＭＳ Ｐゴシック" pitchFamily="-112" charset="-128"/>
                <a:cs typeface="ＭＳ Ｐゴシック" pitchFamily="-112" charset="-128"/>
              </a:rPr>
              <a:pPr/>
              <a:t>51</a:t>
            </a:fld>
            <a:endParaRPr lang="en-US" smtClean="0">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eaLnBrk="1" hangingPunct="1">
              <a:spcBef>
                <a:spcPts val="0"/>
              </a:spcBef>
              <a:buFontTx/>
              <a:buNone/>
              <a:defRPr/>
            </a:pPr>
            <a:r>
              <a:rPr lang="en-GB" sz="1000" dirty="0" smtClean="0">
                <a:solidFill>
                  <a:srgbClr val="00FFFF"/>
                </a:solidFill>
              </a:rPr>
              <a:t>Theory Theory </a:t>
            </a:r>
            <a:r>
              <a:rPr lang="en-GB" sz="1000" dirty="0" smtClean="0">
                <a:solidFill>
                  <a:schemeClr val="tx1"/>
                </a:solidFill>
              </a:rPr>
              <a:t>claims that normally developing humans make sense of ourselves and others using a </a:t>
            </a:r>
            <a:r>
              <a:rPr lang="en-GB" sz="1000" dirty="0" smtClean="0">
                <a:solidFill>
                  <a:srgbClr val="00FFFF"/>
                </a:solidFill>
              </a:rPr>
              <a:t>Theory of Mind</a:t>
            </a:r>
            <a:r>
              <a:rPr lang="en-GB" sz="1000" dirty="0" smtClean="0">
                <a:solidFill>
                  <a:schemeClr val="tx1"/>
                </a:solidFill>
              </a:rPr>
              <a:t>. </a:t>
            </a:r>
          </a:p>
          <a:p>
            <a:pPr marL="0" eaLnBrk="1" hangingPunct="1">
              <a:spcBef>
                <a:spcPts val="0"/>
              </a:spcBef>
              <a:buFontTx/>
              <a:buNone/>
              <a:defRPr/>
            </a:pPr>
            <a:r>
              <a:rPr lang="en-GB" sz="1000" dirty="0" smtClean="0">
                <a:solidFill>
                  <a:schemeClr val="tx1"/>
                </a:solidFill>
              </a:rPr>
              <a:t>A </a:t>
            </a:r>
            <a:r>
              <a:rPr lang="en-GB" sz="1000" dirty="0" smtClean="0">
                <a:solidFill>
                  <a:srgbClr val="00FFFF"/>
                </a:solidFill>
              </a:rPr>
              <a:t>Theory of Mind </a:t>
            </a:r>
            <a:r>
              <a:rPr lang="en-GB" sz="1000" dirty="0" smtClean="0">
                <a:solidFill>
                  <a:schemeClr val="tx1"/>
                </a:solidFill>
              </a:rPr>
              <a:t>is a set of principles that outlines very general psychological laws. Our tacit grasp of these laws tells us how mental states must relate in the bringing about of actions. </a:t>
            </a:r>
            <a:endParaRPr lang="en-GB" sz="900" b="1" dirty="0" smtClean="0">
              <a:solidFill>
                <a:schemeClr val="tx1"/>
              </a:solidFill>
            </a:endParaRPr>
          </a:p>
          <a:p>
            <a:pPr marL="0" indent="-533400">
              <a:lnSpc>
                <a:spcPct val="90000"/>
              </a:lnSpc>
              <a:spcBef>
                <a:spcPts val="0"/>
              </a:spcBef>
              <a:defRPr/>
            </a:pP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[Central Action Principle] </a:t>
            </a:r>
            <a:r>
              <a:rPr lang="en-GB" sz="1000" b="1" kern="1200" baseline="0" dirty="0" smtClean="0">
                <a:solidFill>
                  <a:schemeClr val="bg1">
                    <a:lumMod val="75000"/>
                  </a:schemeClr>
                </a:solidFill>
                <a:latin typeface="Arial" pitchFamily="34" charset="0"/>
                <a:ea typeface="ＭＳ Ｐゴシック" pitchFamily="28" charset="-128"/>
                <a:cs typeface="ＭＳ Ｐゴシック" pitchFamily="28" charset="-128"/>
              </a:rPr>
              <a:t> </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If A wants P and believes that doing Q will bring about P, then </a:t>
            </a:r>
            <a:r>
              <a:rPr lang="en-GB" sz="1000" b="1" i="1" kern="1200" dirty="0" smtClean="0">
                <a:solidFill>
                  <a:schemeClr val="bg1">
                    <a:lumMod val="75000"/>
                  </a:schemeClr>
                </a:solidFill>
                <a:latin typeface="Arial" pitchFamily="34" charset="0"/>
                <a:ea typeface="ＭＳ Ｐゴシック" pitchFamily="28" charset="-128"/>
                <a:cs typeface="ＭＳ Ｐゴシック" pitchFamily="28" charset="-128"/>
              </a:rPr>
              <a:t>ceteris paribus</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 A will do Q </a:t>
            </a:r>
          </a:p>
          <a:p>
            <a:endParaRPr lang="en-US" dirty="0"/>
          </a:p>
        </p:txBody>
      </p:sp>
      <p:sp>
        <p:nvSpPr>
          <p:cNvPr id="4" name="Slide Number Placeholder 3"/>
          <p:cNvSpPr>
            <a:spLocks noGrp="1"/>
          </p:cNvSpPr>
          <p:nvPr>
            <p:ph type="sldNum" sz="quarter" idx="10"/>
          </p:nvPr>
        </p:nvSpPr>
        <p:spPr>
          <a:xfrm>
            <a:off x="3755126" y="9264227"/>
            <a:ext cx="2872740" cy="487680"/>
          </a:xfrm>
          <a:prstGeom prst="rect">
            <a:avLst/>
          </a:prstGeom>
        </p:spPr>
        <p:txBody>
          <a:bodyPr/>
          <a:lstStyle/>
          <a:p>
            <a:pPr>
              <a:defRPr/>
            </a:pPr>
            <a:fld id="{757C9E5C-B503-49EB-9FDD-63A8870B94F9}"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eaLnBrk="1" hangingPunct="1">
              <a:spcBef>
                <a:spcPts val="0"/>
              </a:spcBef>
              <a:buFontTx/>
              <a:buNone/>
              <a:defRPr/>
            </a:pPr>
            <a:r>
              <a:rPr lang="en-GB" sz="1000" dirty="0" smtClean="0">
                <a:solidFill>
                  <a:srgbClr val="00FFFF"/>
                </a:solidFill>
              </a:rPr>
              <a:t>Theory Theory </a:t>
            </a:r>
            <a:r>
              <a:rPr lang="en-GB" sz="1000" dirty="0" smtClean="0">
                <a:solidFill>
                  <a:schemeClr val="tx1"/>
                </a:solidFill>
              </a:rPr>
              <a:t>claims that normally developing humans make sense of ourselves and others using a </a:t>
            </a:r>
            <a:r>
              <a:rPr lang="en-GB" sz="1000" dirty="0" smtClean="0">
                <a:solidFill>
                  <a:srgbClr val="00FFFF"/>
                </a:solidFill>
              </a:rPr>
              <a:t>Theory of Mind</a:t>
            </a:r>
            <a:r>
              <a:rPr lang="en-GB" sz="1000" dirty="0" smtClean="0">
                <a:solidFill>
                  <a:schemeClr val="tx1"/>
                </a:solidFill>
              </a:rPr>
              <a:t>. </a:t>
            </a:r>
          </a:p>
          <a:p>
            <a:pPr marL="0" eaLnBrk="1" hangingPunct="1">
              <a:spcBef>
                <a:spcPts val="0"/>
              </a:spcBef>
              <a:buFontTx/>
              <a:buNone/>
              <a:defRPr/>
            </a:pPr>
            <a:r>
              <a:rPr lang="en-GB" sz="1000" dirty="0" smtClean="0">
                <a:solidFill>
                  <a:schemeClr val="tx1"/>
                </a:solidFill>
              </a:rPr>
              <a:t>A </a:t>
            </a:r>
            <a:r>
              <a:rPr lang="en-GB" sz="1000" dirty="0" smtClean="0">
                <a:solidFill>
                  <a:srgbClr val="00FFFF"/>
                </a:solidFill>
              </a:rPr>
              <a:t>Theory of Mind </a:t>
            </a:r>
            <a:r>
              <a:rPr lang="en-GB" sz="1000" dirty="0" smtClean="0">
                <a:solidFill>
                  <a:schemeClr val="tx1"/>
                </a:solidFill>
              </a:rPr>
              <a:t>is a set of principles that outlines very general psychological laws. Our tacit grasp of these laws tells us how mental states must relate in the bringing about of actions. </a:t>
            </a:r>
            <a:endParaRPr lang="en-GB" sz="900" b="1" dirty="0" smtClean="0">
              <a:solidFill>
                <a:schemeClr val="tx1"/>
              </a:solidFill>
            </a:endParaRPr>
          </a:p>
          <a:p>
            <a:pPr marL="0" indent="-533400">
              <a:lnSpc>
                <a:spcPct val="90000"/>
              </a:lnSpc>
              <a:spcBef>
                <a:spcPts val="0"/>
              </a:spcBef>
              <a:defRPr/>
            </a:pP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[Central Action Principle] </a:t>
            </a:r>
            <a:r>
              <a:rPr lang="en-GB" sz="1000" b="1" kern="1200" baseline="0" dirty="0" smtClean="0">
                <a:solidFill>
                  <a:schemeClr val="bg1">
                    <a:lumMod val="75000"/>
                  </a:schemeClr>
                </a:solidFill>
                <a:latin typeface="Arial" pitchFamily="34" charset="0"/>
                <a:ea typeface="ＭＳ Ｐゴシック" pitchFamily="28" charset="-128"/>
                <a:cs typeface="ＭＳ Ｐゴシック" pitchFamily="28" charset="-128"/>
              </a:rPr>
              <a:t> </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If A wants P and believes that doing Q will bring about P, then </a:t>
            </a:r>
            <a:r>
              <a:rPr lang="en-GB" sz="1000" b="1" i="1" kern="1200" dirty="0" smtClean="0">
                <a:solidFill>
                  <a:schemeClr val="bg1">
                    <a:lumMod val="75000"/>
                  </a:schemeClr>
                </a:solidFill>
                <a:latin typeface="Arial" pitchFamily="34" charset="0"/>
                <a:ea typeface="ＭＳ Ｐゴシック" pitchFamily="28" charset="-128"/>
                <a:cs typeface="ＭＳ Ｐゴシック" pitchFamily="28" charset="-128"/>
              </a:rPr>
              <a:t>ceteris paribus</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 A will do Q </a:t>
            </a:r>
          </a:p>
          <a:p>
            <a:endParaRPr lang="en-US" dirty="0"/>
          </a:p>
        </p:txBody>
      </p:sp>
      <p:sp>
        <p:nvSpPr>
          <p:cNvPr id="4" name="Slide Number Placeholder 3"/>
          <p:cNvSpPr>
            <a:spLocks noGrp="1"/>
          </p:cNvSpPr>
          <p:nvPr>
            <p:ph type="sldNum" sz="quarter" idx="10"/>
          </p:nvPr>
        </p:nvSpPr>
        <p:spPr>
          <a:xfrm>
            <a:off x="3755126" y="9264227"/>
            <a:ext cx="2872740" cy="487680"/>
          </a:xfrm>
          <a:prstGeom prst="rect">
            <a:avLst/>
          </a:prstGeom>
        </p:spPr>
        <p:txBody>
          <a:bodyPr/>
          <a:lstStyle/>
          <a:p>
            <a:pPr>
              <a:defRPr/>
            </a:pPr>
            <a:fld id="{757C9E5C-B503-49EB-9FDD-63A8870B94F9}" type="slidenum">
              <a:rPr lang="en-US" smtClean="0"/>
              <a:pPr>
                <a:defRPr/>
              </a:pPr>
              <a:t>52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a:p>
        </p:txBody>
      </p:sp>
      <p:sp>
        <p:nvSpPr>
          <p:cNvPr id="137219" name="Slide Number Placeholder 3"/>
          <p:cNvSpPr>
            <a:spLocks noGrp="1"/>
          </p:cNvSpPr>
          <p:nvPr>
            <p:ph type="sldNum" sz="quarter" idx="5"/>
          </p:nvPr>
        </p:nvSpPr>
        <p:spPr>
          <a:xfrm>
            <a:off x="3755126" y="9264227"/>
            <a:ext cx="2872740" cy="4876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45A8B6-4ED5-DA40-BFE2-5A92922A1FE7}" type="slidenum">
              <a:rPr lang="en-US" sz="1200"/>
              <a:pPr eaLnBrk="1" hangingPunct="1"/>
              <a:t>53</a:t>
            </a:fld>
            <a:endParaRPr 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eaLnBrk="1" hangingPunct="1">
              <a:spcBef>
                <a:spcPts val="0"/>
              </a:spcBef>
              <a:buFontTx/>
              <a:buNone/>
              <a:defRPr/>
            </a:pPr>
            <a:r>
              <a:rPr lang="en-GB" sz="1000" dirty="0" smtClean="0">
                <a:solidFill>
                  <a:srgbClr val="00FFFF"/>
                </a:solidFill>
              </a:rPr>
              <a:t>Theory Theory </a:t>
            </a:r>
            <a:r>
              <a:rPr lang="en-GB" sz="1000" dirty="0" smtClean="0">
                <a:solidFill>
                  <a:schemeClr val="tx1"/>
                </a:solidFill>
              </a:rPr>
              <a:t>claims that normally developing humans make sense of ourselves and others using a </a:t>
            </a:r>
            <a:r>
              <a:rPr lang="en-GB" sz="1000" dirty="0" smtClean="0">
                <a:solidFill>
                  <a:srgbClr val="00FFFF"/>
                </a:solidFill>
              </a:rPr>
              <a:t>Theory of Mind</a:t>
            </a:r>
            <a:r>
              <a:rPr lang="en-GB" sz="1000" dirty="0" smtClean="0">
                <a:solidFill>
                  <a:schemeClr val="tx1"/>
                </a:solidFill>
              </a:rPr>
              <a:t>. </a:t>
            </a:r>
          </a:p>
          <a:p>
            <a:pPr marL="0" eaLnBrk="1" hangingPunct="1">
              <a:spcBef>
                <a:spcPts val="0"/>
              </a:spcBef>
              <a:buFontTx/>
              <a:buNone/>
              <a:defRPr/>
            </a:pPr>
            <a:r>
              <a:rPr lang="en-GB" sz="1000" dirty="0" smtClean="0">
                <a:solidFill>
                  <a:schemeClr val="tx1"/>
                </a:solidFill>
              </a:rPr>
              <a:t>A </a:t>
            </a:r>
            <a:r>
              <a:rPr lang="en-GB" sz="1000" dirty="0" smtClean="0">
                <a:solidFill>
                  <a:srgbClr val="00FFFF"/>
                </a:solidFill>
              </a:rPr>
              <a:t>Theory of Mind </a:t>
            </a:r>
            <a:r>
              <a:rPr lang="en-GB" sz="1000" dirty="0" smtClean="0">
                <a:solidFill>
                  <a:schemeClr val="tx1"/>
                </a:solidFill>
              </a:rPr>
              <a:t>is a set of principles that outlines very general psychological laws. Our tacit grasp of these laws tells us how mental states must relate in the bringing about of actions. </a:t>
            </a:r>
            <a:endParaRPr lang="en-GB" sz="900" b="1" dirty="0" smtClean="0">
              <a:solidFill>
                <a:schemeClr val="tx1"/>
              </a:solidFill>
            </a:endParaRPr>
          </a:p>
          <a:p>
            <a:pPr marL="0" indent="-533400">
              <a:lnSpc>
                <a:spcPct val="90000"/>
              </a:lnSpc>
              <a:spcBef>
                <a:spcPts val="0"/>
              </a:spcBef>
              <a:defRPr/>
            </a:pP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[Central Action Principle] </a:t>
            </a:r>
            <a:r>
              <a:rPr lang="en-GB" sz="1000" b="1" kern="1200" baseline="0" dirty="0" smtClean="0">
                <a:solidFill>
                  <a:schemeClr val="bg1">
                    <a:lumMod val="75000"/>
                  </a:schemeClr>
                </a:solidFill>
                <a:latin typeface="Arial" pitchFamily="34" charset="0"/>
                <a:ea typeface="ＭＳ Ｐゴシック" pitchFamily="28" charset="-128"/>
                <a:cs typeface="ＭＳ Ｐゴシック" pitchFamily="28" charset="-128"/>
              </a:rPr>
              <a:t> </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If A wants P and believes that doing Q will bring about P, then </a:t>
            </a:r>
            <a:r>
              <a:rPr lang="en-GB" sz="1000" b="1" i="1" kern="1200" dirty="0" smtClean="0">
                <a:solidFill>
                  <a:schemeClr val="bg1">
                    <a:lumMod val="75000"/>
                  </a:schemeClr>
                </a:solidFill>
                <a:latin typeface="Arial" pitchFamily="34" charset="0"/>
                <a:ea typeface="ＭＳ Ｐゴシック" pitchFamily="28" charset="-128"/>
                <a:cs typeface="ＭＳ Ｐゴシック" pitchFamily="28" charset="-128"/>
              </a:rPr>
              <a:t>ceteris paribus</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 A will do Q </a:t>
            </a:r>
          </a:p>
          <a:p>
            <a:endParaRPr lang="en-US" dirty="0"/>
          </a:p>
        </p:txBody>
      </p:sp>
      <p:sp>
        <p:nvSpPr>
          <p:cNvPr id="4" name="Slide Number Placeholder 3"/>
          <p:cNvSpPr>
            <a:spLocks noGrp="1"/>
          </p:cNvSpPr>
          <p:nvPr>
            <p:ph type="sldNum" sz="quarter" idx="10"/>
          </p:nvPr>
        </p:nvSpPr>
        <p:spPr>
          <a:xfrm>
            <a:off x="3755126" y="9264227"/>
            <a:ext cx="2872740" cy="487680"/>
          </a:xfrm>
          <a:prstGeom prst="rect">
            <a:avLst/>
          </a:prstGeom>
        </p:spPr>
        <p:txBody>
          <a:bodyPr/>
          <a:lstStyle/>
          <a:p>
            <a:pPr>
              <a:defRPr/>
            </a:pPr>
            <a:fld id="{757C9E5C-B503-49EB-9FDD-63A8870B94F9}" type="slidenum">
              <a:rPr lang="en-US" smtClean="0"/>
              <a:pPr>
                <a:defRPr/>
              </a:pPr>
              <a:t>54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a:ln/>
        </p:spPr>
      </p:sp>
      <p:sp>
        <p:nvSpPr>
          <p:cNvPr id="9523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95235" name="Slide Number Placeholder 3"/>
          <p:cNvSpPr>
            <a:spLocks noGrp="1"/>
          </p:cNvSpPr>
          <p:nvPr>
            <p:ph type="sldNum" sz="quarter" idx="4294967295"/>
          </p:nvPr>
        </p:nvSpPr>
        <p:spPr bwMode="auto">
          <a:xfrm>
            <a:off x="3754438" y="9264650"/>
            <a:ext cx="2873375" cy="487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fld id="{16827D94-2089-DF47-BB51-787DF55C351D}" type="slidenum">
              <a:rPr lang="en-US">
                <a:latin typeface="Arial" charset="0"/>
              </a:rPr>
              <a:pPr/>
              <a:t>55</a:t>
            </a:fld>
            <a:endParaRPr lang="en-US">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p:spPr>
        <p:txBody>
          <a:bodyPr/>
          <a:lstStyle/>
          <a:p>
            <a:pPr eaLnBrk="1" hangingPunct="1"/>
            <a:endParaRPr lang="en-GB" dirty="0" smtClean="0">
              <a:latin typeface="Arial" pitchFamily="-112" charset="0"/>
            </a:endParaRPr>
          </a:p>
        </p:txBody>
      </p:sp>
      <p:sp>
        <p:nvSpPr>
          <p:cNvPr id="28676" name="Slide Number Placeholder 3"/>
          <p:cNvSpPr>
            <a:spLocks noGrp="1"/>
          </p:cNvSpPr>
          <p:nvPr>
            <p:ph type="sldNum" sz="quarter" idx="5"/>
          </p:nvPr>
        </p:nvSpPr>
        <p:spPr>
          <a:xfrm>
            <a:off x="3755126" y="9264227"/>
            <a:ext cx="2872740" cy="487680"/>
          </a:xfrm>
          <a:prstGeom prst="rect">
            <a:avLst/>
          </a:prstGeom>
          <a:noFill/>
        </p:spPr>
        <p:txBody>
          <a:bodyPr/>
          <a:lstStyle/>
          <a:p>
            <a:fld id="{E4DF769F-A335-AA40-B12D-57D537012A04}" type="slidenum">
              <a:rPr lang="en-US" smtClean="0">
                <a:latin typeface="Arial" pitchFamily="-112" charset="0"/>
                <a:ea typeface="ＭＳ Ｐゴシック" pitchFamily="-112" charset="-128"/>
                <a:cs typeface="ＭＳ Ｐゴシック" pitchFamily="-112" charset="-128"/>
              </a:rPr>
              <a:pPr/>
              <a:t>56</a:t>
            </a:fld>
            <a:endParaRPr lang="en-US" smtClean="0">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“Sometimes the concepts are essential to the story but are not really discussed. For example, in Little Red Riding Hood, </a:t>
            </a:r>
            <a:r>
              <a:rPr lang="en-US">
                <a:solidFill>
                  <a:srgbClr val="59AAF2"/>
                </a:solidFill>
                <a:latin typeface="Arial" charset="0"/>
                <a:ea typeface="ＭＳ Ｐゴシック" charset="0"/>
                <a:cs typeface="ＭＳ Ｐゴシック" charset="0"/>
              </a:rPr>
              <a:t>most versions never say </a:t>
            </a:r>
            <a:r>
              <a:rPr lang="en-US">
                <a:latin typeface="Arial" charset="0"/>
                <a:ea typeface="ＭＳ Ｐゴシック" charset="0"/>
                <a:cs typeface="ＭＳ Ｐゴシック" charset="0"/>
              </a:rPr>
              <a:t>“Little Red Riding Hood thought the wolf was grandmother”.  You have to figure it out when she says, “What big eyes you have, grandmother!”. </a:t>
            </a:r>
            <a:r>
              <a:rPr lang="en-US" b="1">
                <a:latin typeface="Arial" charset="0"/>
                <a:ea typeface="ＭＳ Ｐゴシック" charset="0"/>
                <a:cs typeface="ＭＳ Ｐゴシック" charset="0"/>
              </a:rPr>
              <a:t>You can help </a:t>
            </a:r>
            <a:r>
              <a:rPr lang="en-US" b="1">
                <a:solidFill>
                  <a:srgbClr val="59AAF2"/>
                </a:solidFill>
                <a:latin typeface="Arial" charset="0"/>
                <a:ea typeface="ＭＳ Ｐゴシック" charset="0"/>
                <a:cs typeface="ＭＳ Ｐゴシック" charset="0"/>
              </a:rPr>
              <a:t>by discussing these concepts in addition to just reading the story</a:t>
            </a:r>
            <a:r>
              <a:rPr lang="en-US" b="1">
                <a:latin typeface="Arial" charset="0"/>
                <a:ea typeface="ＭＳ Ｐゴシック" charset="0"/>
                <a:cs typeface="ＭＳ Ｐゴシック" charset="0"/>
              </a:rPr>
              <a:t>. </a:t>
            </a:r>
            <a:r>
              <a:rPr lang="en-US">
                <a:latin typeface="Arial" charset="0"/>
                <a:ea typeface="ＭＳ Ｐゴシック" charset="0"/>
                <a:cs typeface="ＭＳ Ｐゴシック" charset="0"/>
              </a:rPr>
              <a:t>Help make what the character’s are thinking more obvious my putting their thoughts and emotions into language. Don’t depend on your child’s ability to figure it out” (Schick, </a:t>
            </a:r>
            <a:r>
              <a:rPr lang="en-US" i="1">
                <a:latin typeface="Arial" charset="0"/>
                <a:ea typeface="ＭＳ Ｐゴシック" charset="0"/>
                <a:cs typeface="ＭＳ Ｐゴシック" charset="0"/>
              </a:rPr>
              <a:t>Hands and Voices</a:t>
            </a:r>
            <a:r>
              <a:rPr lang="en-US">
                <a:latin typeface="Arial" charset="0"/>
                <a:ea typeface="ＭＳ Ｐゴシック" charset="0"/>
                <a:cs typeface="ＭＳ Ｐゴシック" charset="0"/>
              </a:rPr>
              <a:t>)</a:t>
            </a:r>
          </a:p>
          <a:p>
            <a:endParaRPr lang="en-US">
              <a:latin typeface="Arial" charset="0"/>
              <a:ea typeface="ＭＳ Ｐゴシック" charset="0"/>
              <a:cs typeface="ＭＳ Ｐゴシック" charset="0"/>
            </a:endParaRPr>
          </a:p>
        </p:txBody>
      </p:sp>
      <p:sp>
        <p:nvSpPr>
          <p:cNvPr id="139267" name="Slide Number Placeholder 3"/>
          <p:cNvSpPr>
            <a:spLocks noGrp="1"/>
          </p:cNvSpPr>
          <p:nvPr>
            <p:ph type="sldNum" sz="quarter" idx="5"/>
          </p:nvPr>
        </p:nvSpPr>
        <p:spPr>
          <a:xfrm>
            <a:off x="3755126" y="9264227"/>
            <a:ext cx="2872740" cy="4876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F9B4B7-3821-9E43-8D85-4E48FF14231F}" type="slidenum">
              <a:rPr lang="en-US" sz="1200"/>
              <a:pPr eaLnBrk="1" hangingPunct="1"/>
              <a:t>57</a:t>
            </a:fld>
            <a:endParaRPr 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a:xfrm>
            <a:off x="571500" y="731838"/>
            <a:ext cx="5486400" cy="3657600"/>
          </a:xfrm>
          <a:ln/>
        </p:spPr>
      </p:sp>
      <p:sp>
        <p:nvSpPr>
          <p:cNvPr id="30723" name="Notes Placeholder 2"/>
          <p:cNvSpPr>
            <a:spLocks noGrp="1"/>
          </p:cNvSpPr>
          <p:nvPr>
            <p:ph type="body" idx="1"/>
          </p:nvPr>
        </p:nvSpPr>
        <p:spPr>
          <a:noFill/>
          <a:ln/>
        </p:spPr>
        <p:txBody>
          <a:bodyPr/>
          <a:lstStyle/>
          <a:p>
            <a:endParaRPr lang="en-US">
              <a:latin typeface="Arial" pitchFamily="-112" charset="0"/>
            </a:endParaRPr>
          </a:p>
        </p:txBody>
      </p:sp>
      <p:sp>
        <p:nvSpPr>
          <p:cNvPr id="4" name="Slide Number Placeholder 3"/>
          <p:cNvSpPr>
            <a:spLocks noGrp="1"/>
          </p:cNvSpPr>
          <p:nvPr>
            <p:ph type="sldNum" sz="quarter" idx="5"/>
          </p:nvPr>
        </p:nvSpPr>
        <p:spPr>
          <a:xfrm>
            <a:off x="3755126" y="9264227"/>
            <a:ext cx="2872740" cy="487680"/>
          </a:xfrm>
          <a:prstGeom prst="rect">
            <a:avLst/>
          </a:prstGeom>
        </p:spPr>
        <p:txBody>
          <a:bodyPr/>
          <a:lstStyle/>
          <a:p>
            <a:pPr>
              <a:defRPr/>
            </a:pPr>
            <a:fld id="{356B0A62-0137-7948-B1EC-9A61039E4564}" type="slidenum">
              <a:rPr lang="en-US" smtClean="0">
                <a:latin typeface="Arial"/>
              </a:rPr>
              <a:pPr>
                <a:defRPr/>
              </a:pPr>
              <a:t>58</a:t>
            </a:fld>
            <a:endParaRPr lang="en-US" dirty="0">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eaLnBrk="1" hangingPunct="1">
              <a:spcBef>
                <a:spcPts val="0"/>
              </a:spcBef>
              <a:buFontTx/>
              <a:buNone/>
              <a:defRPr/>
            </a:pPr>
            <a:r>
              <a:rPr lang="en-GB" sz="1000" dirty="0" smtClean="0">
                <a:solidFill>
                  <a:srgbClr val="00FFFF"/>
                </a:solidFill>
              </a:rPr>
              <a:t>Theory Theory </a:t>
            </a:r>
            <a:r>
              <a:rPr lang="en-GB" sz="1000" dirty="0" smtClean="0">
                <a:solidFill>
                  <a:schemeClr val="tx1"/>
                </a:solidFill>
              </a:rPr>
              <a:t>claims that normally developing humans make sense of ourselves and others using a </a:t>
            </a:r>
            <a:r>
              <a:rPr lang="en-GB" sz="1000" dirty="0" smtClean="0">
                <a:solidFill>
                  <a:srgbClr val="00FFFF"/>
                </a:solidFill>
              </a:rPr>
              <a:t>Theory of Mind</a:t>
            </a:r>
            <a:r>
              <a:rPr lang="en-GB" sz="1000" dirty="0" smtClean="0">
                <a:solidFill>
                  <a:schemeClr val="tx1"/>
                </a:solidFill>
              </a:rPr>
              <a:t>. </a:t>
            </a:r>
          </a:p>
          <a:p>
            <a:pPr marL="0" eaLnBrk="1" hangingPunct="1">
              <a:spcBef>
                <a:spcPts val="0"/>
              </a:spcBef>
              <a:buFontTx/>
              <a:buNone/>
              <a:defRPr/>
            </a:pPr>
            <a:r>
              <a:rPr lang="en-GB" sz="1000" dirty="0" smtClean="0">
                <a:solidFill>
                  <a:schemeClr val="tx1"/>
                </a:solidFill>
              </a:rPr>
              <a:t>A </a:t>
            </a:r>
            <a:r>
              <a:rPr lang="en-GB" sz="1000" dirty="0" smtClean="0">
                <a:solidFill>
                  <a:srgbClr val="00FFFF"/>
                </a:solidFill>
              </a:rPr>
              <a:t>Theory of Mind </a:t>
            </a:r>
            <a:r>
              <a:rPr lang="en-GB" sz="1000" dirty="0" smtClean="0">
                <a:solidFill>
                  <a:schemeClr val="tx1"/>
                </a:solidFill>
              </a:rPr>
              <a:t>is a set of principles that outlines very general psychological laws. Our tacit grasp of these laws tells us how mental states must relate in the bringing about of actions. </a:t>
            </a:r>
            <a:endParaRPr lang="en-GB" sz="900" b="1" dirty="0" smtClean="0">
              <a:solidFill>
                <a:schemeClr val="tx1"/>
              </a:solidFill>
            </a:endParaRPr>
          </a:p>
          <a:p>
            <a:pPr marL="0" indent="-533400">
              <a:lnSpc>
                <a:spcPct val="90000"/>
              </a:lnSpc>
              <a:spcBef>
                <a:spcPts val="0"/>
              </a:spcBef>
              <a:defRPr/>
            </a:pP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[Central Action Principle] </a:t>
            </a:r>
            <a:r>
              <a:rPr lang="en-GB" sz="1000" b="1" kern="1200" baseline="0" dirty="0" smtClean="0">
                <a:solidFill>
                  <a:schemeClr val="bg1">
                    <a:lumMod val="75000"/>
                  </a:schemeClr>
                </a:solidFill>
                <a:latin typeface="Arial" pitchFamily="34" charset="0"/>
                <a:ea typeface="ＭＳ Ｐゴシック" pitchFamily="28" charset="-128"/>
                <a:cs typeface="ＭＳ Ｐゴシック" pitchFamily="28" charset="-128"/>
              </a:rPr>
              <a:t> </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If A wants P and believes that doing Q will bring about P, then </a:t>
            </a:r>
            <a:r>
              <a:rPr lang="en-GB" sz="1000" b="1" i="1" kern="1200" dirty="0" smtClean="0">
                <a:solidFill>
                  <a:schemeClr val="bg1">
                    <a:lumMod val="75000"/>
                  </a:schemeClr>
                </a:solidFill>
                <a:latin typeface="Arial" pitchFamily="34" charset="0"/>
                <a:ea typeface="ＭＳ Ｐゴシック" pitchFamily="28" charset="-128"/>
                <a:cs typeface="ＭＳ Ｐゴシック" pitchFamily="28" charset="-128"/>
              </a:rPr>
              <a:t>ceteris paribus</a:t>
            </a:r>
            <a:r>
              <a:rPr lang="en-GB" sz="1000" b="1" kern="1200" dirty="0" smtClean="0">
                <a:solidFill>
                  <a:schemeClr val="bg1">
                    <a:lumMod val="75000"/>
                  </a:schemeClr>
                </a:solidFill>
                <a:latin typeface="Arial" pitchFamily="34" charset="0"/>
                <a:ea typeface="ＭＳ Ｐゴシック" pitchFamily="28" charset="-128"/>
                <a:cs typeface="ＭＳ Ｐゴシック" pitchFamily="28" charset="-128"/>
              </a:rPr>
              <a:t>, A will do Q </a:t>
            </a:r>
          </a:p>
          <a:p>
            <a:endParaRPr lang="en-US" dirty="0"/>
          </a:p>
        </p:txBody>
      </p:sp>
      <p:sp>
        <p:nvSpPr>
          <p:cNvPr id="4" name="Slide Number Placeholder 3"/>
          <p:cNvSpPr>
            <a:spLocks noGrp="1"/>
          </p:cNvSpPr>
          <p:nvPr>
            <p:ph type="sldNum" sz="quarter" idx="10"/>
          </p:nvPr>
        </p:nvSpPr>
        <p:spPr>
          <a:xfrm>
            <a:off x="3755126" y="9264227"/>
            <a:ext cx="2872740" cy="487680"/>
          </a:xfrm>
          <a:prstGeom prst="rect">
            <a:avLst/>
          </a:prstGeom>
        </p:spPr>
        <p:txBody>
          <a:bodyPr/>
          <a:lstStyle/>
          <a:p>
            <a:pPr>
              <a:defRPr/>
            </a:pPr>
            <a:fld id="{757C9E5C-B503-49EB-9FDD-63A8870B94F9}"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w="9525"/>
        </p:spPr>
        <p:txBody>
          <a:bodyPr/>
          <a:lstStyle/>
          <a:p>
            <a:endParaRPr lang="en-US">
              <a:latin typeface="Arial" pitchFamily="-107" charset="0"/>
            </a:endParaRPr>
          </a:p>
        </p:txBody>
      </p:sp>
      <p:sp>
        <p:nvSpPr>
          <p:cNvPr id="19460" name="Slide Number Placeholder 3"/>
          <p:cNvSpPr>
            <a:spLocks noGrp="1"/>
          </p:cNvSpPr>
          <p:nvPr>
            <p:ph type="sldNum" sz="quarter" idx="4294967295"/>
          </p:nvPr>
        </p:nvSpPr>
        <p:spPr bwMode="auto">
          <a:xfrm>
            <a:off x="3754439" y="9264651"/>
            <a:ext cx="2873375" cy="487363"/>
          </a:xfrm>
          <a:prstGeom prst="rect">
            <a:avLst/>
          </a:prstGeom>
          <a:noFill/>
          <a:ln>
            <a:miter lim="800000"/>
            <a:headEnd/>
            <a:tailEnd/>
          </a:ln>
        </p:spPr>
        <p:txBody>
          <a:bodyPr>
            <a:prstTxWarp prst="textNoShape">
              <a:avLst/>
            </a:prstTxWarp>
          </a:bodyPr>
          <a:lstStyle/>
          <a:p>
            <a:pPr eaLnBrk="0" hangingPunct="0"/>
            <a:fld id="{C8E41B35-5AB9-6442-B696-59E8326DA3C8}" type="slidenum">
              <a:rPr lang="en-US">
                <a:latin typeface="Arial" pitchFamily="-107" charset="0"/>
              </a:rPr>
              <a:pPr eaLnBrk="0" hangingPunct="0"/>
              <a:t>7</a:t>
            </a:fld>
            <a:endParaRPr lang="en-US">
              <a:latin typeface="Arial" pitchFamily="-107"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w="9525"/>
        </p:spPr>
        <p:txBody>
          <a:bodyPr/>
          <a:lstStyle/>
          <a:p>
            <a:endParaRPr lang="en-US">
              <a:latin typeface="Arial" pitchFamily="-107" charset="0"/>
            </a:endParaRPr>
          </a:p>
        </p:txBody>
      </p:sp>
      <p:sp>
        <p:nvSpPr>
          <p:cNvPr id="19460" name="Slide Number Placeholder 3"/>
          <p:cNvSpPr>
            <a:spLocks noGrp="1"/>
          </p:cNvSpPr>
          <p:nvPr>
            <p:ph type="sldNum" sz="quarter" idx="4294967295"/>
          </p:nvPr>
        </p:nvSpPr>
        <p:spPr bwMode="auto">
          <a:xfrm>
            <a:off x="3754439" y="9264651"/>
            <a:ext cx="2873375" cy="487363"/>
          </a:xfrm>
          <a:prstGeom prst="rect">
            <a:avLst/>
          </a:prstGeom>
          <a:noFill/>
          <a:ln>
            <a:miter lim="800000"/>
            <a:headEnd/>
            <a:tailEnd/>
          </a:ln>
        </p:spPr>
        <p:txBody>
          <a:bodyPr>
            <a:prstTxWarp prst="textNoShape">
              <a:avLst/>
            </a:prstTxWarp>
          </a:bodyPr>
          <a:lstStyle/>
          <a:p>
            <a:pPr eaLnBrk="0" hangingPunct="0"/>
            <a:fld id="{C8E41B35-5AB9-6442-B696-59E8326DA3C8}" type="slidenum">
              <a:rPr lang="en-US">
                <a:latin typeface="Arial" pitchFamily="-107" charset="0"/>
              </a:rPr>
              <a:pPr eaLnBrk="0" hangingPunct="0"/>
              <a:t>8</a:t>
            </a:fld>
            <a:endParaRPr lang="en-US">
              <a:latin typeface="Arial" pitchFamily="-107"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755126" y="9264227"/>
            <a:ext cx="2872740" cy="487680"/>
          </a:xfrm>
          <a:prstGeom prst="rect">
            <a:avLst/>
          </a:prstGeom>
        </p:spPr>
        <p:txBody>
          <a:bodyPr/>
          <a:lstStyle/>
          <a:p>
            <a:pPr>
              <a:defRPr/>
            </a:pPr>
            <a:fld id="{E95ACBCE-8D72-440E-AD55-97036294D958}"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08D3845-5469-934F-882D-3601445E6DFB}" type="datetime1">
              <a:rPr lang="en-US"/>
              <a:pPr>
                <a:defRPr/>
              </a:pPr>
              <a:t>20/07/16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p>
        </p:txBody>
      </p:sp>
      <p:sp>
        <p:nvSpPr>
          <p:cNvPr id="6" name="Slide Number Placeholder 5"/>
          <p:cNvSpPr>
            <a:spLocks noGrp="1"/>
          </p:cNvSpPr>
          <p:nvPr>
            <p:ph type="sldNum" sz="quarter" idx="12"/>
          </p:nvPr>
        </p:nvSpPr>
        <p:spPr/>
        <p:txBody>
          <a:bodyPr/>
          <a:lstStyle>
            <a:lvl1pPr>
              <a:defRPr/>
            </a:lvl1pPr>
          </a:lstStyle>
          <a:p>
            <a:pPr>
              <a:defRPr/>
            </a:pPr>
            <a:fld id="{F1434F8F-314F-B242-932B-0241D7B8E769}"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75C6AE-7509-B542-93C9-109E1FDE95F0}" type="datetime1">
              <a:rPr lang="en-US"/>
              <a:pPr>
                <a:defRPr/>
              </a:pPr>
              <a:t>20/07/16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p>
        </p:txBody>
      </p:sp>
      <p:sp>
        <p:nvSpPr>
          <p:cNvPr id="6" name="Slide Number Placeholder 5"/>
          <p:cNvSpPr>
            <a:spLocks noGrp="1"/>
          </p:cNvSpPr>
          <p:nvPr>
            <p:ph type="sldNum" sz="quarter" idx="12"/>
          </p:nvPr>
        </p:nvSpPr>
        <p:spPr/>
        <p:txBody>
          <a:bodyPr/>
          <a:lstStyle>
            <a:lvl1pPr>
              <a:defRPr/>
            </a:lvl1pPr>
          </a:lstStyle>
          <a:p>
            <a:pPr>
              <a:defRPr/>
            </a:pPr>
            <a:fld id="{6B4F0D5D-D83D-3D4C-9196-DDFE1746EED2}"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9"/>
            <a:ext cx="2314575"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514350" y="274639"/>
            <a:ext cx="6772275"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EE7308-303A-714F-B263-41E9A6CDCDC4}" type="datetime1">
              <a:rPr lang="en-US"/>
              <a:pPr>
                <a:defRPr/>
              </a:pPr>
              <a:t>20/07/16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p>
        </p:txBody>
      </p:sp>
      <p:sp>
        <p:nvSpPr>
          <p:cNvPr id="6" name="Slide Number Placeholder 5"/>
          <p:cNvSpPr>
            <a:spLocks noGrp="1"/>
          </p:cNvSpPr>
          <p:nvPr>
            <p:ph type="sldNum" sz="quarter" idx="12"/>
          </p:nvPr>
        </p:nvSpPr>
        <p:spPr/>
        <p:txBody>
          <a:bodyPr/>
          <a:lstStyle>
            <a:lvl1pPr>
              <a:defRPr/>
            </a:lvl1pPr>
          </a:lstStyle>
          <a:p>
            <a:pPr>
              <a:defRPr/>
            </a:pPr>
            <a:fld id="{0684FF6E-6AC9-8741-8962-A38C25C4E9B5}"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14350" y="1600200"/>
            <a:ext cx="4550020" cy="45339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2630" y="1600200"/>
            <a:ext cx="4550020" cy="45339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7372350" y="6243638"/>
            <a:ext cx="2400300" cy="457200"/>
          </a:xfrm>
        </p:spPr>
        <p:txBody>
          <a:bodyPr/>
          <a:lstStyle>
            <a:lvl1pPr>
              <a:defRPr>
                <a:latin typeface="Arial" charset="0"/>
              </a:defRPr>
            </a:lvl1pPr>
          </a:lstStyle>
          <a:p>
            <a:pPr>
              <a:defRPr/>
            </a:pPr>
            <a:fld id="{FC30757C-F498-45AE-A869-49FA4972FEF1}" type="slidenum">
              <a:rPr lang="en-US"/>
              <a:pPr>
                <a:defRPr/>
              </a:pPr>
              <a:t>‹#›</a:t>
            </a:fld>
            <a:endParaRPr lang="en-US"/>
          </a:p>
        </p:txBody>
      </p:sp>
      <p:sp>
        <p:nvSpPr>
          <p:cNvPr id="6" name="Date Placeholder 5"/>
          <p:cNvSpPr>
            <a:spLocks noGrp="1"/>
          </p:cNvSpPr>
          <p:nvPr>
            <p:ph type="dt" sz="half" idx="11"/>
          </p:nvPr>
        </p:nvSpPr>
        <p:spPr>
          <a:xfrm>
            <a:off x="514350" y="6243638"/>
            <a:ext cx="2400300" cy="457200"/>
          </a:xfrm>
        </p:spPr>
        <p:txBody>
          <a:bodyPr/>
          <a:lstStyle>
            <a:lvl1pPr>
              <a:defRPr>
                <a:latin typeface="Arial" charset="0"/>
              </a:defRPr>
            </a:lvl1pPr>
          </a:lstStyle>
          <a:p>
            <a:pPr>
              <a:defRPr/>
            </a:pPr>
            <a:r>
              <a:rPr lang="en-GB" smtClean="0"/>
              <a:t>2 March 2010</a:t>
            </a:r>
            <a:endParaRPr lang="en-US"/>
          </a:p>
        </p:txBody>
      </p:sp>
      <p:sp>
        <p:nvSpPr>
          <p:cNvPr id="7" name="Footer Placeholder 6"/>
          <p:cNvSpPr>
            <a:spLocks noGrp="1"/>
          </p:cNvSpPr>
          <p:nvPr>
            <p:ph type="ftr" sz="quarter" idx="12"/>
          </p:nvPr>
        </p:nvSpPr>
        <p:spPr>
          <a:xfrm>
            <a:off x="3514725" y="6243638"/>
            <a:ext cx="3257550" cy="457200"/>
          </a:xfrm>
        </p:spPr>
        <p:txBody>
          <a:bodyPr/>
          <a:lstStyle>
            <a:lvl1pPr>
              <a:defRPr b="0">
                <a:latin typeface="Arial" charset="0"/>
              </a:defRPr>
            </a:lvl1pPr>
          </a:lstStyle>
          <a:p>
            <a:pPr>
              <a:defRPr/>
            </a:pPr>
            <a:r>
              <a:rPr lang="en-US" smtClean="0"/>
              <a:t>Faculty Keynote, University of Hertfordshire</a:t>
            </a:r>
            <a:endParaRPr lang="en-US"/>
          </a:p>
        </p:txBody>
      </p:sp>
    </p:spTree>
    <p:extLst>
      <p:ext uri="{BB962C8B-B14F-4D97-AF65-F5344CB8AC3E}">
        <p14:creationId xmlns:p14="http://schemas.microsoft.com/office/powerpoint/2010/main" val="3328713665"/>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F46E71-4F9B-6A4D-8008-3A93FE7BF029}" type="datetime1">
              <a:rPr lang="en-US"/>
              <a:pPr>
                <a:defRPr/>
              </a:pPr>
              <a:t>20/07/16</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p>
        </p:txBody>
      </p:sp>
      <p:sp>
        <p:nvSpPr>
          <p:cNvPr id="6" name="Slide Number Placeholder 5"/>
          <p:cNvSpPr>
            <a:spLocks noGrp="1"/>
          </p:cNvSpPr>
          <p:nvPr>
            <p:ph type="sldNum" sz="quarter" idx="12"/>
          </p:nvPr>
        </p:nvSpPr>
        <p:spPr/>
        <p:txBody>
          <a:bodyPr/>
          <a:lstStyle>
            <a:lvl1pPr>
              <a:defRPr/>
            </a:lvl1pPr>
          </a:lstStyle>
          <a:p>
            <a:pPr>
              <a:defRPr/>
            </a:pPr>
            <a:fld id="{7C4F463E-954D-6945-81CF-0F5C79857781}"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8553DDB-1467-9645-9D54-9306D68EC0A4}" type="datetime1">
              <a:rPr lang="en-US"/>
              <a:pPr>
                <a:defRPr/>
              </a:pPr>
              <a:t>20/07/16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B6E5FA-5433-9F45-B283-7EED17FDB4F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6294A5B-447B-C246-B578-4D25F0F4407D}" type="datetime1">
              <a:rPr lang="en-US"/>
              <a:pPr>
                <a:defRPr/>
              </a:pPr>
              <a:t>20/07/16</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p>
        </p:txBody>
      </p:sp>
      <p:sp>
        <p:nvSpPr>
          <p:cNvPr id="7" name="Slide Number Placeholder 5"/>
          <p:cNvSpPr>
            <a:spLocks noGrp="1"/>
          </p:cNvSpPr>
          <p:nvPr>
            <p:ph type="sldNum" sz="quarter" idx="12"/>
          </p:nvPr>
        </p:nvSpPr>
        <p:spPr/>
        <p:txBody>
          <a:bodyPr/>
          <a:lstStyle>
            <a:lvl1pPr>
              <a:defRPr/>
            </a:lvl1pPr>
          </a:lstStyle>
          <a:p>
            <a:pPr>
              <a:defRPr/>
            </a:pPr>
            <a:fld id="{AECAFBCA-10F6-7C4F-AB24-F2AF3EC1F345}"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5EAB1CFE-7458-984E-9789-9770851D6A76}" type="datetime1">
              <a:rPr lang="en-US"/>
              <a:pPr>
                <a:defRPr/>
              </a:pPr>
              <a:t>20/07/16</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C7F8AB1E-2FF5-9641-8D95-ED7AB3164A4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88F3A1E-EA1B-C849-BFEB-C38E27A387AB}" type="datetime1">
              <a:rPr lang="en-US"/>
              <a:pPr>
                <a:defRPr/>
              </a:pPr>
              <a:t>20/07/16</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p>
        </p:txBody>
      </p:sp>
      <p:sp>
        <p:nvSpPr>
          <p:cNvPr id="5" name="Slide Number Placeholder 5"/>
          <p:cNvSpPr>
            <a:spLocks noGrp="1"/>
          </p:cNvSpPr>
          <p:nvPr>
            <p:ph type="sldNum" sz="quarter" idx="12"/>
          </p:nvPr>
        </p:nvSpPr>
        <p:spPr/>
        <p:txBody>
          <a:bodyPr/>
          <a:lstStyle>
            <a:lvl1pPr>
              <a:defRPr/>
            </a:lvl1pPr>
          </a:lstStyle>
          <a:p>
            <a:pPr>
              <a:defRPr/>
            </a:pPr>
            <a:fld id="{CE4C0554-FC1C-2C49-B697-EF0BDE4A0F4D}"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EDEA6CB-BD15-984E-879F-941E5A048F82}" type="datetime1">
              <a:rPr lang="en-US"/>
              <a:pPr>
                <a:defRPr/>
              </a:pPr>
              <a:t>20/07/16</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
              </a:t>
            </a:r>
          </a:p>
        </p:txBody>
      </p:sp>
      <p:sp>
        <p:nvSpPr>
          <p:cNvPr id="4" name="Slide Number Placeholder 5"/>
          <p:cNvSpPr>
            <a:spLocks noGrp="1"/>
          </p:cNvSpPr>
          <p:nvPr>
            <p:ph type="sldNum" sz="quarter" idx="12"/>
          </p:nvPr>
        </p:nvSpPr>
        <p:spPr/>
        <p:txBody>
          <a:bodyPr/>
          <a:lstStyle>
            <a:lvl1pPr>
              <a:defRPr/>
            </a:lvl1pPr>
          </a:lstStyle>
          <a:p>
            <a:pPr>
              <a:defRPr/>
            </a:pPr>
            <a:fld id="{5AC832DA-293F-E247-94D5-D95176C673DB}"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7A19F71-0A10-044F-95DD-CC667C61FF01}" type="datetime1">
              <a:rPr lang="en-US"/>
              <a:pPr>
                <a:defRPr/>
              </a:pPr>
              <a:t>20/07/16</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p>
        </p:txBody>
      </p:sp>
      <p:sp>
        <p:nvSpPr>
          <p:cNvPr id="7" name="Slide Number Placeholder 5"/>
          <p:cNvSpPr>
            <a:spLocks noGrp="1"/>
          </p:cNvSpPr>
          <p:nvPr>
            <p:ph type="sldNum" sz="quarter" idx="12"/>
          </p:nvPr>
        </p:nvSpPr>
        <p:spPr/>
        <p:txBody>
          <a:bodyPr/>
          <a:lstStyle>
            <a:lvl1pPr>
              <a:defRPr/>
            </a:lvl1pPr>
          </a:lstStyle>
          <a:p>
            <a:pPr>
              <a:defRPr/>
            </a:pPr>
            <a:fld id="{EE8600FA-2B6A-FD41-9855-8AED221E5023}"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48EFEEE-68F3-FE4B-9AFA-96C555633B1E}" type="datetime1">
              <a:rPr lang="en-US"/>
              <a:pPr>
                <a:defRPr/>
              </a:pPr>
              <a:t>20/07/16</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p>
        </p:txBody>
      </p:sp>
      <p:sp>
        <p:nvSpPr>
          <p:cNvPr id="7" name="Slide Number Placeholder 5"/>
          <p:cNvSpPr>
            <a:spLocks noGrp="1"/>
          </p:cNvSpPr>
          <p:nvPr>
            <p:ph type="sldNum" sz="quarter" idx="12"/>
          </p:nvPr>
        </p:nvSpPr>
        <p:spPr/>
        <p:txBody>
          <a:bodyPr/>
          <a:lstStyle>
            <a:lvl1pPr>
              <a:defRPr/>
            </a:lvl1pPr>
          </a:lstStyle>
          <a:p>
            <a:pPr>
              <a:defRPr/>
            </a:pPr>
            <a:fld id="{A7B3AEE0-CC23-B844-BB30-EBF605A9F3B3}"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514350" y="1600200"/>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514350" y="6356350"/>
            <a:ext cx="24003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a:ea typeface="+mn-ea"/>
                <a:cs typeface="+mn-cs"/>
              </a:defRPr>
            </a:lvl1pPr>
          </a:lstStyle>
          <a:p>
            <a:pPr>
              <a:defRPr/>
            </a:pPr>
            <a:fld id="{E15B02AD-BF15-DD44-B5A7-B68E7A2AC1D7}" type="datetime1">
              <a:rPr lang="en-US"/>
              <a:pPr>
                <a:defRPr/>
              </a:pPr>
              <a:t>20/07/16</a:t>
            </a:fld>
            <a:endParaRPr lang="en-US" dirty="0"/>
          </a:p>
        </p:txBody>
      </p:sp>
      <p:sp>
        <p:nvSpPr>
          <p:cNvPr id="5" name="Footer Placeholder 4"/>
          <p:cNvSpPr>
            <a:spLocks noGrp="1"/>
          </p:cNvSpPr>
          <p:nvPr>
            <p:ph type="ftr" sz="quarter" idx="3"/>
          </p:nvPr>
        </p:nvSpPr>
        <p:spPr>
          <a:xfrm>
            <a:off x="3514725" y="6356350"/>
            <a:ext cx="325755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a:ea typeface="+mn-ea"/>
                <a:cs typeface="+mn-cs"/>
              </a:defRPr>
            </a:lvl1pPr>
          </a:lstStyle>
          <a:p>
            <a:pPr>
              <a:defRPr/>
            </a:pPr>
            <a:r>
              <a:rPr lang="en-US"/>
              <a:t>
              </a:t>
            </a:r>
          </a:p>
        </p:txBody>
      </p:sp>
      <p:sp>
        <p:nvSpPr>
          <p:cNvPr id="6" name="Slide Number Placeholder 5"/>
          <p:cNvSpPr>
            <a:spLocks noGrp="1"/>
          </p:cNvSpPr>
          <p:nvPr>
            <p:ph type="sldNum" sz="quarter" idx="4"/>
          </p:nvPr>
        </p:nvSpPr>
        <p:spPr>
          <a:xfrm>
            <a:off x="7372350" y="6356350"/>
            <a:ext cx="24003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Arial"/>
                <a:ea typeface="+mn-ea"/>
                <a:cs typeface="+mn-cs"/>
              </a:defRPr>
            </a:lvl1pPr>
          </a:lstStyle>
          <a:p>
            <a:pPr>
              <a:defRPr/>
            </a:pPr>
            <a:fld id="{9A91950B-79BB-434D-A35F-5E5523658C0E}"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715" r:id="rId1"/>
    <p:sldLayoutId id="2147483716" r:id="rId2"/>
    <p:sldLayoutId id="2147483724" r:id="rId3"/>
    <p:sldLayoutId id="2147483717" r:id="rId4"/>
    <p:sldLayoutId id="2147483725" r:id="rId5"/>
    <p:sldLayoutId id="2147483718" r:id="rId6"/>
    <p:sldLayoutId id="2147483719" r:id="rId7"/>
    <p:sldLayoutId id="2147483720" r:id="rId8"/>
    <p:sldLayoutId id="2147483721" r:id="rId9"/>
    <p:sldLayoutId id="2147483722" r:id="rId10"/>
    <p:sldLayoutId id="2147483723" r:id="rId11"/>
    <p:sldLayoutId id="2147483726" r:id="rId12"/>
  </p:sldLayoutIdLst>
  <p:txStyles>
    <p:titleStyle>
      <a:lvl1pPr algn="ctr" defTabSz="457200" rtl="0" eaLnBrk="0" fontAlgn="base" hangingPunct="0">
        <a:spcBef>
          <a:spcPct val="0"/>
        </a:spcBef>
        <a:spcAft>
          <a:spcPct val="0"/>
        </a:spcAft>
        <a:defRPr sz="4400" kern="1200">
          <a:solidFill>
            <a:schemeClr val="tx1"/>
          </a:solidFill>
          <a:latin typeface="Arial"/>
          <a:ea typeface="ＭＳ Ｐゴシック" pitchFamily="-107" charset="-128"/>
          <a:cs typeface="ＭＳ Ｐゴシック" pitchFamily="-107" charset="-128"/>
        </a:defRPr>
      </a:lvl1pPr>
      <a:lvl2pPr algn="ctr" defTabSz="457200" rtl="0" eaLnBrk="0" fontAlgn="base" hangingPunct="0">
        <a:spcBef>
          <a:spcPct val="0"/>
        </a:spcBef>
        <a:spcAft>
          <a:spcPct val="0"/>
        </a:spcAft>
        <a:defRPr sz="4400">
          <a:solidFill>
            <a:schemeClr val="tx1"/>
          </a:solidFill>
          <a:latin typeface="Arial" pitchFamily="-107" charset="0"/>
          <a:ea typeface="ＭＳ Ｐゴシック" pitchFamily="-107" charset="-128"/>
          <a:cs typeface="ＭＳ Ｐゴシック" pitchFamily="-107" charset="-128"/>
        </a:defRPr>
      </a:lvl2pPr>
      <a:lvl3pPr algn="ctr" defTabSz="457200" rtl="0" eaLnBrk="0" fontAlgn="base" hangingPunct="0">
        <a:spcBef>
          <a:spcPct val="0"/>
        </a:spcBef>
        <a:spcAft>
          <a:spcPct val="0"/>
        </a:spcAft>
        <a:defRPr sz="4400">
          <a:solidFill>
            <a:schemeClr val="tx1"/>
          </a:solidFill>
          <a:latin typeface="Arial" pitchFamily="-107" charset="0"/>
          <a:ea typeface="ＭＳ Ｐゴシック" pitchFamily="-107" charset="-128"/>
          <a:cs typeface="ＭＳ Ｐゴシック" pitchFamily="-107" charset="-128"/>
        </a:defRPr>
      </a:lvl3pPr>
      <a:lvl4pPr algn="ctr" defTabSz="457200" rtl="0" eaLnBrk="0" fontAlgn="base" hangingPunct="0">
        <a:spcBef>
          <a:spcPct val="0"/>
        </a:spcBef>
        <a:spcAft>
          <a:spcPct val="0"/>
        </a:spcAft>
        <a:defRPr sz="4400">
          <a:solidFill>
            <a:schemeClr val="tx1"/>
          </a:solidFill>
          <a:latin typeface="Arial" pitchFamily="-107" charset="0"/>
          <a:ea typeface="ＭＳ Ｐゴシック" pitchFamily="-107" charset="-128"/>
          <a:cs typeface="ＭＳ Ｐゴシック" pitchFamily="-107" charset="-128"/>
        </a:defRPr>
      </a:lvl4pPr>
      <a:lvl5pPr algn="ctr" defTabSz="457200" rtl="0" eaLnBrk="0" fontAlgn="base" hangingPunct="0">
        <a:spcBef>
          <a:spcPct val="0"/>
        </a:spcBef>
        <a:spcAft>
          <a:spcPct val="0"/>
        </a:spcAft>
        <a:defRPr sz="4400">
          <a:solidFill>
            <a:schemeClr val="tx1"/>
          </a:solidFill>
          <a:latin typeface="Arial" pitchFamily="-107" charset="0"/>
          <a:ea typeface="ＭＳ Ｐゴシック" pitchFamily="-107" charset="-128"/>
          <a:cs typeface="ＭＳ Ｐゴシック" pitchFamily="-107"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9pPr>
    </p:titleStyle>
    <p:bodyStyle>
      <a:lvl1pPr marL="342900" indent="-342900" algn="l" defTabSz="457200" rtl="0" eaLnBrk="0" fontAlgn="base" hangingPunct="0">
        <a:spcBef>
          <a:spcPct val="20000"/>
        </a:spcBef>
        <a:spcAft>
          <a:spcPct val="0"/>
        </a:spcAft>
        <a:buFont typeface="Arial" pitchFamily="-107" charset="0"/>
        <a:buChar char="•"/>
        <a:defRPr sz="3200" kern="1200">
          <a:solidFill>
            <a:schemeClr val="tx1"/>
          </a:solidFill>
          <a:latin typeface="Arial"/>
          <a:ea typeface="ＭＳ Ｐゴシック" pitchFamily="-107" charset="-128"/>
          <a:cs typeface="ＭＳ Ｐゴシック" pitchFamily="-107" charset="-128"/>
        </a:defRPr>
      </a:lvl1pPr>
      <a:lvl2pPr marL="742950" indent="-285750" algn="l" defTabSz="457200" rtl="0" eaLnBrk="0" fontAlgn="base" hangingPunct="0">
        <a:spcBef>
          <a:spcPct val="20000"/>
        </a:spcBef>
        <a:spcAft>
          <a:spcPct val="0"/>
        </a:spcAft>
        <a:buFont typeface="Arial" pitchFamily="-107" charset="0"/>
        <a:buChar char="–"/>
        <a:defRPr sz="2800" kern="1200">
          <a:solidFill>
            <a:schemeClr val="tx1"/>
          </a:solidFill>
          <a:latin typeface="Arial"/>
          <a:ea typeface="ＭＳ Ｐゴシック" pitchFamily="-107" charset="-128"/>
          <a:cs typeface="+mn-cs"/>
        </a:defRPr>
      </a:lvl2pPr>
      <a:lvl3pPr marL="1143000" indent="-228600" algn="l" defTabSz="457200" rtl="0" eaLnBrk="0" fontAlgn="base" hangingPunct="0">
        <a:spcBef>
          <a:spcPct val="20000"/>
        </a:spcBef>
        <a:spcAft>
          <a:spcPct val="0"/>
        </a:spcAft>
        <a:buFont typeface="Arial" pitchFamily="-107" charset="0"/>
        <a:buChar char="•"/>
        <a:defRPr sz="2400" kern="1200">
          <a:solidFill>
            <a:schemeClr val="tx1"/>
          </a:solidFill>
          <a:latin typeface="Arial"/>
          <a:ea typeface="ＭＳ Ｐゴシック" pitchFamily="-107" charset="-128"/>
          <a:cs typeface="+mn-cs"/>
        </a:defRPr>
      </a:lvl3pPr>
      <a:lvl4pPr marL="16002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4pPr>
      <a:lvl5pPr marL="20574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1.jp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12.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3.jpg"/><Relationship Id="rId5" Type="http://schemas.openxmlformats.org/officeDocument/2006/relationships/image" Target="../media/image14.jp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gif"/></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7" Type="http://schemas.openxmlformats.org/officeDocument/2006/relationships/image" Target="../media/image20.jpg"/><Relationship Id="rId8"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26.emf"/><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6"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2.xml"/><Relationship Id="rId3"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33.jp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34.jpg"/><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35.jpg"/><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36.png"/><Relationship Id="rId5" Type="http://schemas.openxmlformats.org/officeDocument/2006/relationships/image" Target="../media/image37.jpg"/><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38.jpg"/><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39.jpg"/><Relationship Id="rId5" Type="http://schemas.openxmlformats.org/officeDocument/2006/relationships/image" Target="../media/image40.jpg"/><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5.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e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6.jpg"/></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g"/><Relationship Id="rId5" Type="http://schemas.openxmlformats.org/officeDocument/2006/relationships/image" Target="../media/image61.jp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531554"/>
            <a:ext cx="9031932" cy="1323439"/>
          </a:xfrm>
          <a:prstGeom prst="rect">
            <a:avLst/>
          </a:prstGeom>
        </p:spPr>
        <p:txBody>
          <a:bodyPr wrap="square">
            <a:spAutoFit/>
          </a:bodyPr>
          <a:lstStyle/>
          <a:p>
            <a:pPr marL="0" indent="0" eaLnBrk="1" hangingPunct="1">
              <a:buFontTx/>
              <a:buNone/>
              <a:defRPr/>
            </a:pPr>
            <a:r>
              <a:rPr lang="en-GB" dirty="0">
                <a:solidFill>
                  <a:srgbClr val="F2A071"/>
                </a:solidFill>
                <a:effectLst>
                  <a:outerShdw blurRad="38100" dist="38100" dir="2700000" algn="tl">
                    <a:srgbClr val="000000"/>
                  </a:outerShdw>
                </a:effectLst>
                <a:latin typeface="Arial"/>
                <a:ea typeface="ＭＳ Ｐゴシック" charset="0"/>
                <a:cs typeface="Arial"/>
              </a:rPr>
              <a:t>A Reconciliation for the Future of Psychiatry: </a:t>
            </a:r>
          </a:p>
          <a:p>
            <a:pPr marL="0" indent="0" eaLnBrk="1" hangingPunct="1">
              <a:buFontTx/>
              <a:buNone/>
              <a:defRPr/>
            </a:pPr>
            <a:r>
              <a:rPr lang="en-GB" dirty="0">
                <a:solidFill>
                  <a:srgbClr val="F2A071"/>
                </a:solidFill>
                <a:effectLst>
                  <a:outerShdw blurRad="38100" dist="38100" dir="2700000" algn="tl">
                    <a:srgbClr val="000000"/>
                  </a:outerShdw>
                </a:effectLst>
                <a:latin typeface="Arial"/>
                <a:ea typeface="ＭＳ Ｐゴシック" charset="0"/>
                <a:cs typeface="Arial"/>
              </a:rPr>
              <a:t>Both Folk Psychology and Cognitive Science</a:t>
            </a:r>
          </a:p>
          <a:p>
            <a:pPr>
              <a:defRPr/>
            </a:pPr>
            <a:endParaRPr lang="en-GB" sz="1600" b="1" dirty="0" smtClean="0">
              <a:effectLst>
                <a:outerShdw blurRad="38100" dist="38100" dir="2700000" algn="tl">
                  <a:srgbClr val="000000"/>
                </a:outerShdw>
              </a:effectLst>
              <a:latin typeface="Helvetica"/>
              <a:ea typeface="ＭＳ Ｐゴシック" charset="0"/>
              <a:cs typeface="Helvetica"/>
            </a:endParaRPr>
          </a:p>
          <a:p>
            <a:pPr>
              <a:defRPr/>
            </a:pPr>
            <a:r>
              <a:rPr lang="en-GB" sz="1600" b="1" dirty="0" smtClean="0">
                <a:effectLst>
                  <a:outerShdw blurRad="38100" dist="38100" dir="2700000" algn="tl">
                    <a:srgbClr val="000000"/>
                  </a:outerShdw>
                </a:effectLst>
                <a:latin typeface="Helvetica"/>
                <a:ea typeface="ＭＳ Ｐゴシック" charset="0"/>
                <a:cs typeface="Helvetica"/>
              </a:rPr>
              <a:t>Daniel D. </a:t>
            </a:r>
            <a:r>
              <a:rPr lang="en-GB" sz="1600" b="1" dirty="0">
                <a:effectLst>
                  <a:outerShdw blurRad="38100" dist="38100" dir="2700000" algn="tl">
                    <a:srgbClr val="000000"/>
                  </a:outerShdw>
                </a:effectLst>
                <a:latin typeface="Helvetica"/>
                <a:ea typeface="ＭＳ Ｐゴシック" charset="0"/>
                <a:cs typeface="Helvetica"/>
              </a:rPr>
              <a:t>Hutto, </a:t>
            </a:r>
            <a:r>
              <a:rPr lang="en-GB" sz="1600" b="1" dirty="0">
                <a:solidFill>
                  <a:srgbClr val="C6FE93"/>
                </a:solidFill>
                <a:effectLst>
                  <a:outerShdw blurRad="38100" dist="38100" dir="2700000" algn="tl">
                    <a:srgbClr val="000000"/>
                  </a:outerShdw>
                </a:effectLst>
                <a:latin typeface="Helvetica"/>
                <a:ea typeface="ＭＳ Ｐゴシック" charset="0"/>
                <a:cs typeface="Helvetica"/>
              </a:rPr>
              <a:t>https://</a:t>
            </a:r>
            <a:r>
              <a:rPr lang="en-GB" sz="1600" b="1" dirty="0" err="1">
                <a:solidFill>
                  <a:srgbClr val="C6FE93"/>
                </a:solidFill>
                <a:effectLst>
                  <a:outerShdw blurRad="38100" dist="38100" dir="2700000" algn="tl">
                    <a:srgbClr val="000000"/>
                  </a:outerShdw>
                </a:effectLst>
                <a:latin typeface="Helvetica"/>
                <a:ea typeface="ＭＳ Ｐゴシック" charset="0"/>
                <a:cs typeface="Helvetica"/>
              </a:rPr>
              <a:t>uow.academia.edu</a:t>
            </a:r>
            <a:r>
              <a:rPr lang="en-GB" sz="1600" b="1" dirty="0">
                <a:solidFill>
                  <a:srgbClr val="C6FE93"/>
                </a:solidFill>
                <a:effectLst>
                  <a:outerShdw blurRad="38100" dist="38100" dir="2700000" algn="tl">
                    <a:srgbClr val="000000"/>
                  </a:outerShdw>
                </a:effectLst>
                <a:latin typeface="Helvetica"/>
                <a:ea typeface="ＭＳ Ｐゴシック" charset="0"/>
                <a:cs typeface="Helvetica"/>
              </a:rPr>
              <a:t>/</a:t>
            </a:r>
            <a:r>
              <a:rPr lang="en-GB" sz="1600" b="1" dirty="0" err="1" smtClean="0">
                <a:solidFill>
                  <a:srgbClr val="C6FE93"/>
                </a:solidFill>
                <a:effectLst>
                  <a:outerShdw blurRad="38100" dist="38100" dir="2700000" algn="tl">
                    <a:srgbClr val="000000"/>
                  </a:outerShdw>
                </a:effectLst>
                <a:latin typeface="Helvetica"/>
                <a:ea typeface="ＭＳ Ｐゴシック" charset="0"/>
                <a:cs typeface="Helvetica"/>
              </a:rPr>
              <a:t>DanielDHutto</a:t>
            </a:r>
            <a:endParaRPr lang="en-GB" sz="1600" dirty="0" smtClean="0">
              <a:effectLst>
                <a:outerShdw blurRad="38100" dist="38100" dir="2700000" algn="tl">
                  <a:srgbClr val="000000"/>
                </a:outerShdw>
              </a:effectLst>
              <a:latin typeface="Helvetica"/>
              <a:ea typeface="ＭＳ Ｐゴシック" charset="0"/>
              <a:cs typeface="Helvetica"/>
            </a:endParaRPr>
          </a:p>
        </p:txBody>
      </p:sp>
      <p:pic>
        <p:nvPicPr>
          <p:cNvPr id="9" name="Picture 8" descr="university_of_wollongong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3740" y="5661248"/>
            <a:ext cx="2860889" cy="969392"/>
          </a:xfrm>
          <a:prstGeom prst="rect">
            <a:avLst/>
          </a:prstGeom>
        </p:spPr>
      </p:pic>
      <p:pic>
        <p:nvPicPr>
          <p:cNvPr id="10" name="Picture 9" descr="University-of-Wollongong-ma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636" y="5805264"/>
            <a:ext cx="900496" cy="719869"/>
          </a:xfrm>
          <a:prstGeom prst="rect">
            <a:avLst/>
          </a:prstGeom>
        </p:spPr>
      </p:pic>
      <p:pic>
        <p:nvPicPr>
          <p:cNvPr id="3" name="Picture 2" descr="bigstock-Silhouetted-company-talking-at-2593281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052" y="0"/>
            <a:ext cx="8064896" cy="5363156"/>
          </a:xfrm>
          <a:prstGeom prst="rect">
            <a:avLst/>
          </a:prstGeom>
        </p:spPr>
      </p:pic>
    </p:spTree>
    <p:extLst>
      <p:ext uri="{BB962C8B-B14F-4D97-AF65-F5344CB8AC3E}">
        <p14:creationId xmlns:p14="http://schemas.microsoft.com/office/powerpoint/2010/main" val="288064092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0075" y="762001"/>
            <a:ext cx="9315450" cy="2308324"/>
          </a:xfrm>
          <a:prstGeom prst="rect">
            <a:avLst/>
          </a:prstGeom>
          <a:noFill/>
          <a:ln>
            <a:solidFill>
              <a:schemeClr val="bg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spAutoFit/>
          </a:bodyPr>
          <a:lstStyle/>
          <a:p>
            <a:pPr eaLnBrk="0" hangingPunct="0">
              <a:defRPr/>
            </a:pPr>
            <a:r>
              <a:rPr lang="en-US" sz="7200" dirty="0" smtClean="0">
                <a:solidFill>
                  <a:schemeClr val="tx1"/>
                </a:solidFill>
                <a:effectLst>
                  <a:reflection stA="50000" endPos="75000" dist="12700" dir="5400000" sy="-100000" algn="bl" rotWithShape="0"/>
                </a:effectLst>
                <a:latin typeface="Arial"/>
              </a:rPr>
              <a:t>Psychiatry in the Scientific Image</a:t>
            </a:r>
            <a:endParaRPr lang="en-US" sz="7200" dirty="0">
              <a:solidFill>
                <a:schemeClr val="tx1"/>
              </a:solidFill>
              <a:effectLst>
                <a:reflection stA="50000" endPos="75000" dist="12700" dir="5400000" sy="-100000" algn="bl" rotWithShape="0"/>
              </a:effectLst>
              <a:latin typeface="Arial"/>
            </a:endParaRPr>
          </a:p>
        </p:txBody>
      </p:sp>
    </p:spTree>
    <p:extLst>
      <p:ext uri="{BB962C8B-B14F-4D97-AF65-F5344CB8AC3E}">
        <p14:creationId xmlns:p14="http://schemas.microsoft.com/office/powerpoint/2010/main" val="14296192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3"/>
          <p:cNvSpPr>
            <a:spLocks noGrp="1" noChangeArrowheads="1"/>
          </p:cNvSpPr>
          <p:nvPr>
            <p:ph type="body" idx="1"/>
          </p:nvPr>
        </p:nvSpPr>
        <p:spPr>
          <a:xfrm>
            <a:off x="390972" y="404664"/>
            <a:ext cx="6768752" cy="5976664"/>
          </a:xfrm>
          <a:noFill/>
        </p:spPr>
        <p:txBody>
          <a:bodyPr/>
          <a:lstStyle/>
          <a:p>
            <a:pPr marL="0" eaLnBrk="1" hangingPunct="1">
              <a:spcBef>
                <a:spcPts val="0"/>
              </a:spcBef>
              <a:buFontTx/>
              <a:buNone/>
              <a:defRPr/>
            </a:pPr>
            <a:r>
              <a:rPr lang="en-GB" sz="2400" dirty="0" smtClean="0">
                <a:solidFill>
                  <a:srgbClr val="FFFFFF"/>
                </a:solidFill>
                <a:cs typeface="Arial"/>
              </a:rPr>
              <a:t>Murphy (2006) recommends adopting the inverse of the FP view.</a:t>
            </a:r>
          </a:p>
          <a:p>
            <a:pPr marL="0" eaLnBrk="1" hangingPunct="1">
              <a:spcBef>
                <a:spcPts val="0"/>
              </a:spcBef>
              <a:buFontTx/>
              <a:buNone/>
              <a:defRPr/>
            </a:pPr>
            <a:endParaRPr lang="en-GB" sz="2400" dirty="0">
              <a:solidFill>
                <a:srgbClr val="FFFFFF"/>
              </a:solidFill>
              <a:cs typeface="Arial"/>
            </a:endParaRPr>
          </a:p>
          <a:p>
            <a:pPr marL="0" eaLnBrk="1" hangingPunct="1">
              <a:spcBef>
                <a:spcPts val="0"/>
              </a:spcBef>
              <a:buFontTx/>
              <a:buNone/>
              <a:defRPr/>
            </a:pPr>
            <a:r>
              <a:rPr lang="en-GB" sz="2400" dirty="0" smtClean="0">
                <a:solidFill>
                  <a:srgbClr val="FFFFFF"/>
                </a:solidFill>
                <a:cs typeface="Arial"/>
              </a:rPr>
              <a:t>He is deeply sceptical about fettering psychiatric explanations and classifications to FP-focused forms of conceptual analysis (p. 48, 51).</a:t>
            </a:r>
          </a:p>
          <a:p>
            <a:pPr marL="0" eaLnBrk="1" hangingPunct="1">
              <a:spcBef>
                <a:spcPts val="0"/>
              </a:spcBef>
              <a:buFontTx/>
              <a:buNone/>
              <a:defRPr/>
            </a:pPr>
            <a:endParaRPr lang="en-GB" sz="2400" dirty="0">
              <a:solidFill>
                <a:srgbClr val="FFFFFF"/>
              </a:solidFill>
              <a:cs typeface="Arial"/>
            </a:endParaRPr>
          </a:p>
          <a:p>
            <a:pPr marL="0" eaLnBrk="1" hangingPunct="1">
              <a:spcBef>
                <a:spcPts val="0"/>
              </a:spcBef>
              <a:buFontTx/>
              <a:buNone/>
              <a:defRPr/>
            </a:pPr>
            <a:r>
              <a:rPr lang="en-GB" sz="2400" dirty="0" smtClean="0">
                <a:solidFill>
                  <a:srgbClr val="FDDB18"/>
                </a:solidFill>
                <a:cs typeface="Arial"/>
              </a:rPr>
              <a:t>Psychiatric explanation and nosology</a:t>
            </a:r>
            <a:r>
              <a:rPr lang="en-GB" sz="2400" dirty="0" smtClean="0">
                <a:solidFill>
                  <a:srgbClr val="FFFFFF"/>
                </a:solidFill>
                <a:cs typeface="Arial"/>
              </a:rPr>
              <a:t>, he holds, </a:t>
            </a:r>
            <a:r>
              <a:rPr lang="en-GB" sz="2400" dirty="0" smtClean="0">
                <a:cs typeface="Arial"/>
              </a:rPr>
              <a:t>should</a:t>
            </a:r>
            <a:r>
              <a:rPr lang="en-GB" sz="2400" dirty="0" smtClean="0">
                <a:solidFill>
                  <a:srgbClr val="FDDB18"/>
                </a:solidFill>
                <a:cs typeface="Arial"/>
              </a:rPr>
              <a:t> not</a:t>
            </a:r>
            <a:r>
              <a:rPr lang="en-GB" sz="2400" dirty="0" smtClean="0">
                <a:solidFill>
                  <a:srgbClr val="FFFFFF"/>
                </a:solidFill>
                <a:cs typeface="Arial"/>
              </a:rPr>
              <a:t> be regimented by our </a:t>
            </a:r>
            <a:r>
              <a:rPr lang="en-GB" sz="2400" dirty="0" err="1" smtClean="0">
                <a:solidFill>
                  <a:srgbClr val="FDDB18"/>
                </a:solidFill>
                <a:cs typeface="Arial"/>
              </a:rPr>
              <a:t>commonsense</a:t>
            </a:r>
            <a:r>
              <a:rPr lang="en-GB" sz="2400" dirty="0" smtClean="0">
                <a:solidFill>
                  <a:srgbClr val="FDDB18"/>
                </a:solidFill>
                <a:cs typeface="Arial"/>
              </a:rPr>
              <a:t> intuitions.</a:t>
            </a:r>
          </a:p>
          <a:p>
            <a:pPr marL="0" eaLnBrk="1" hangingPunct="1">
              <a:spcBef>
                <a:spcPts val="0"/>
              </a:spcBef>
              <a:buFontTx/>
              <a:buNone/>
              <a:defRPr/>
            </a:pPr>
            <a:endParaRPr lang="en-GB" sz="2400" dirty="0">
              <a:solidFill>
                <a:srgbClr val="FDDB18"/>
              </a:solidFill>
              <a:cs typeface="Arial"/>
            </a:endParaRPr>
          </a:p>
          <a:p>
            <a:pPr marL="0" eaLnBrk="1" hangingPunct="1">
              <a:spcBef>
                <a:spcPts val="0"/>
              </a:spcBef>
              <a:buFontTx/>
              <a:buNone/>
              <a:defRPr/>
            </a:pPr>
            <a:r>
              <a:rPr lang="en-GB" sz="2400" dirty="0" smtClean="0">
                <a:cs typeface="Arial"/>
              </a:rPr>
              <a:t>And, by Murphy’s lights,</a:t>
            </a:r>
            <a:r>
              <a:rPr lang="en-GB" sz="2400" dirty="0" smtClean="0">
                <a:solidFill>
                  <a:srgbClr val="FDDB18"/>
                </a:solidFill>
                <a:cs typeface="Arial"/>
              </a:rPr>
              <a:t> </a:t>
            </a:r>
            <a:r>
              <a:rPr lang="en-GB" sz="2400" dirty="0" smtClean="0">
                <a:solidFill>
                  <a:srgbClr val="FFFFFF"/>
                </a:solidFill>
                <a:cs typeface="Arial"/>
              </a:rPr>
              <a:t>the </a:t>
            </a:r>
            <a:r>
              <a:rPr lang="en-GB" sz="2400" dirty="0" smtClean="0">
                <a:solidFill>
                  <a:srgbClr val="FDDB18"/>
                </a:solidFill>
                <a:cs typeface="Arial"/>
              </a:rPr>
              <a:t>role of science </a:t>
            </a:r>
            <a:r>
              <a:rPr lang="en-GB" sz="2400" dirty="0" smtClean="0">
                <a:solidFill>
                  <a:srgbClr val="FFFFFF"/>
                </a:solidFill>
                <a:cs typeface="Arial"/>
              </a:rPr>
              <a:t>in psychiatry should </a:t>
            </a:r>
            <a:r>
              <a:rPr lang="en-GB" sz="2400" dirty="0" smtClean="0">
                <a:solidFill>
                  <a:srgbClr val="FDDB18"/>
                </a:solidFill>
                <a:cs typeface="Arial"/>
              </a:rPr>
              <a:t>be anything but </a:t>
            </a:r>
            <a:r>
              <a:rPr lang="en-GB" sz="2400" dirty="0" smtClean="0">
                <a:solidFill>
                  <a:srgbClr val="FFFFFF"/>
                </a:solidFill>
                <a:cs typeface="Arial"/>
              </a:rPr>
              <a:t>“the empirical application of our pre-theoretic folk concepts” (Murphy 2006, p. 50).</a:t>
            </a:r>
          </a:p>
          <a:p>
            <a:pPr marL="0" eaLnBrk="1" hangingPunct="1">
              <a:spcBef>
                <a:spcPts val="0"/>
              </a:spcBef>
              <a:buFontTx/>
              <a:buNone/>
              <a:defRPr/>
            </a:pPr>
            <a:endParaRPr lang="en-GB" sz="2400" dirty="0">
              <a:solidFill>
                <a:srgbClr val="FFFFFF"/>
              </a:solidFill>
              <a:cs typeface="Arial"/>
            </a:endParaRPr>
          </a:p>
          <a:p>
            <a:pPr marL="0" eaLnBrk="1" hangingPunct="1">
              <a:spcBef>
                <a:spcPts val="0"/>
              </a:spcBef>
              <a:buFontTx/>
              <a:buNone/>
              <a:defRPr/>
            </a:pPr>
            <a:endParaRPr lang="en-GB" sz="2400" dirty="0" smtClean="0">
              <a:solidFill>
                <a:srgbClr val="FFFFFF"/>
              </a:solidFill>
              <a:cs typeface="Arial"/>
            </a:endParaRPr>
          </a:p>
          <a:p>
            <a:pPr marL="0" eaLnBrk="1" hangingPunct="1">
              <a:spcBef>
                <a:spcPts val="0"/>
              </a:spcBef>
              <a:buFontTx/>
              <a:buNone/>
              <a:defRPr/>
            </a:pPr>
            <a:endParaRPr lang="en-GB" sz="2400" dirty="0">
              <a:solidFill>
                <a:srgbClr val="FFFFFF"/>
              </a:solidFill>
              <a:cs typeface="Arial"/>
            </a:endParaRPr>
          </a:p>
          <a:p>
            <a:pPr marL="0" eaLnBrk="1" hangingPunct="1">
              <a:spcBef>
                <a:spcPts val="0"/>
              </a:spcBef>
              <a:buFontTx/>
              <a:buNone/>
              <a:defRPr/>
            </a:pPr>
            <a:r>
              <a:rPr lang="en-GB" sz="2400" dirty="0" smtClean="0">
                <a:solidFill>
                  <a:srgbClr val="FFFFFF"/>
                </a:solidFill>
                <a:cs typeface="Arial"/>
              </a:rPr>
              <a:t> </a:t>
            </a:r>
            <a:endParaRPr lang="en-GB" sz="2400" dirty="0" smtClean="0">
              <a:solidFill>
                <a:schemeClr val="tx1"/>
              </a:solidFill>
              <a:cs typeface="Arial"/>
            </a:endParaRPr>
          </a:p>
        </p:txBody>
      </p:sp>
      <p:grpSp>
        <p:nvGrpSpPr>
          <p:cNvPr id="2" name="Group 16"/>
          <p:cNvGrpSpPr>
            <a:grpSpLocks/>
          </p:cNvGrpSpPr>
          <p:nvPr/>
        </p:nvGrpSpPr>
        <p:grpSpPr bwMode="auto">
          <a:xfrm>
            <a:off x="6763680" y="3429000"/>
            <a:ext cx="2539269" cy="2880320"/>
            <a:chOff x="5266218" y="2188722"/>
            <a:chExt cx="3340101" cy="4572000"/>
          </a:xfrm>
        </p:grpSpPr>
      </p:grpSp>
      <p:cxnSp>
        <p:nvCxnSpPr>
          <p:cNvPr id="20" name="Straight Arrow Connector 19"/>
          <p:cNvCxnSpPr/>
          <p:nvPr/>
        </p:nvCxnSpPr>
        <p:spPr bwMode="auto">
          <a:xfrm flipV="1">
            <a:off x="5223868" y="4143380"/>
            <a:ext cx="2330665" cy="428628"/>
          </a:xfrm>
          <a:prstGeom prst="straightConnector1">
            <a:avLst/>
          </a:prstGeom>
          <a:solidFill>
            <a:schemeClr val="accent1"/>
          </a:solidFill>
          <a:ln w="101600" cap="flat" cmpd="sng" algn="ctr">
            <a:solidFill>
              <a:srgbClr val="EDC841"/>
            </a:solidFill>
            <a:prstDash val="solid"/>
            <a:round/>
            <a:headEnd type="none" w="med" len="med"/>
            <a:tailEnd type="arrow" w="lg" len="lg"/>
          </a:ln>
          <a:effectLst/>
          <a:scene3d>
            <a:camera prst="orthographicFront"/>
            <a:lightRig rig="threePt" dir="t"/>
          </a:scene3d>
          <a:sp3d>
            <a:bevelT/>
          </a:sp3d>
        </p:spPr>
      </p:cxnSp>
      <p:pic>
        <p:nvPicPr>
          <p:cNvPr id="3" name="Picture 2" descr="PinS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5748" y="476672"/>
            <a:ext cx="2710656" cy="4076410"/>
          </a:xfrm>
          <a:prstGeom prst="rect">
            <a:avLst/>
          </a:prstGeom>
        </p:spPr>
      </p:pic>
    </p:spTree>
    <p:extLst>
      <p:ext uri="{BB962C8B-B14F-4D97-AF65-F5344CB8AC3E}">
        <p14:creationId xmlns:p14="http://schemas.microsoft.com/office/powerpoint/2010/main" val="24480743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32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232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23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390972" y="476672"/>
            <a:ext cx="6192688" cy="576064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07" charset="0"/>
              <a:buChar char="•"/>
              <a:defRPr sz="3200" kern="1200">
                <a:solidFill>
                  <a:schemeClr val="tx1"/>
                </a:solidFill>
                <a:latin typeface="Arial"/>
                <a:ea typeface="ＭＳ Ｐゴシック" pitchFamily="-107" charset="-128"/>
                <a:cs typeface="ＭＳ Ｐゴシック" pitchFamily="-107" charset="-128"/>
              </a:defRPr>
            </a:lvl1pPr>
            <a:lvl2pPr marL="742950" indent="-285750" algn="l" defTabSz="457200" rtl="0" eaLnBrk="0" fontAlgn="base" hangingPunct="0">
              <a:spcBef>
                <a:spcPct val="20000"/>
              </a:spcBef>
              <a:spcAft>
                <a:spcPct val="0"/>
              </a:spcAft>
              <a:buFont typeface="Arial" pitchFamily="-107" charset="0"/>
              <a:buChar char="–"/>
              <a:defRPr sz="2800" kern="1200">
                <a:solidFill>
                  <a:schemeClr val="tx1"/>
                </a:solidFill>
                <a:latin typeface="Arial"/>
                <a:ea typeface="ＭＳ Ｐゴシック" pitchFamily="-107" charset="-128"/>
                <a:cs typeface="+mn-cs"/>
              </a:defRPr>
            </a:lvl2pPr>
            <a:lvl3pPr marL="1143000" indent="-228600" algn="l" defTabSz="457200" rtl="0" eaLnBrk="0" fontAlgn="base" hangingPunct="0">
              <a:spcBef>
                <a:spcPct val="20000"/>
              </a:spcBef>
              <a:spcAft>
                <a:spcPct val="0"/>
              </a:spcAft>
              <a:buFont typeface="Arial" pitchFamily="-107" charset="0"/>
              <a:buChar char="•"/>
              <a:defRPr sz="2400" kern="1200">
                <a:solidFill>
                  <a:schemeClr val="tx1"/>
                </a:solidFill>
                <a:latin typeface="Arial"/>
                <a:ea typeface="ＭＳ Ｐゴシック" pitchFamily="-107" charset="-128"/>
                <a:cs typeface="+mn-cs"/>
              </a:defRPr>
            </a:lvl3pPr>
            <a:lvl4pPr marL="16002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4pPr>
            <a:lvl5pPr marL="20574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eaLnBrk="1" hangingPunct="1">
              <a:spcBef>
                <a:spcPts val="0"/>
              </a:spcBef>
              <a:buFontTx/>
              <a:buNone/>
              <a:defRPr/>
            </a:pPr>
            <a:r>
              <a:rPr lang="en-GB" sz="2800" dirty="0" smtClean="0">
                <a:solidFill>
                  <a:srgbClr val="FFFFFF"/>
                </a:solidFill>
                <a:cs typeface="Arial"/>
              </a:rPr>
              <a:t>In place of the Folk Psychological View of Psychiatry, Murphy proposes a ‘</a:t>
            </a:r>
            <a:r>
              <a:rPr lang="en-GB" sz="2800" dirty="0" smtClean="0">
                <a:cs typeface="Arial"/>
              </a:rPr>
              <a:t>revisionary objectivism’: </a:t>
            </a:r>
          </a:p>
          <a:p>
            <a:pPr marL="0" eaLnBrk="1" hangingPunct="1">
              <a:spcBef>
                <a:spcPts val="0"/>
              </a:spcBef>
              <a:buFontTx/>
              <a:buNone/>
              <a:defRPr/>
            </a:pPr>
            <a:endParaRPr lang="en-GB" sz="2800" dirty="0">
              <a:cs typeface="Arial"/>
            </a:endParaRPr>
          </a:p>
          <a:p>
            <a:pPr marL="0" eaLnBrk="1" hangingPunct="1">
              <a:spcBef>
                <a:spcPts val="0"/>
              </a:spcBef>
              <a:buFontTx/>
              <a:buNone/>
              <a:defRPr/>
            </a:pPr>
            <a:r>
              <a:rPr lang="en-GB" sz="2800" dirty="0" smtClean="0">
                <a:cs typeface="Arial"/>
              </a:rPr>
              <a:t>a pragmatic and open-ended, </a:t>
            </a:r>
            <a:r>
              <a:rPr lang="en-GB" sz="2800" dirty="0" smtClean="0">
                <a:solidFill>
                  <a:srgbClr val="FDDB18"/>
                </a:solidFill>
                <a:cs typeface="Arial"/>
              </a:rPr>
              <a:t>scientifically-driven </a:t>
            </a:r>
            <a:r>
              <a:rPr lang="en-GB" sz="2800" dirty="0" smtClean="0">
                <a:cs typeface="Arial"/>
              </a:rPr>
              <a:t>conceptual framework, revisable in practice, that rests on </a:t>
            </a:r>
            <a:r>
              <a:rPr lang="en-GB" sz="2800" dirty="0" smtClean="0">
                <a:solidFill>
                  <a:srgbClr val="FDDB18"/>
                </a:solidFill>
                <a:cs typeface="Arial"/>
              </a:rPr>
              <a:t>a series of ‘empirical bets’ </a:t>
            </a:r>
            <a:r>
              <a:rPr lang="en-GB" sz="2800" dirty="0" smtClean="0">
                <a:cs typeface="Arial"/>
              </a:rPr>
              <a:t>about the nature of mind.</a:t>
            </a:r>
          </a:p>
          <a:p>
            <a:pPr marL="0" eaLnBrk="1" hangingPunct="1">
              <a:spcBef>
                <a:spcPts val="0"/>
              </a:spcBef>
              <a:buFontTx/>
              <a:buNone/>
              <a:defRPr/>
            </a:pPr>
            <a:endParaRPr lang="en-GB" sz="2800" dirty="0">
              <a:cs typeface="Arial"/>
            </a:endParaRPr>
          </a:p>
          <a:p>
            <a:pPr marL="0" eaLnBrk="1" hangingPunct="1">
              <a:spcBef>
                <a:spcPts val="0"/>
              </a:spcBef>
              <a:buFontTx/>
              <a:buNone/>
              <a:defRPr/>
            </a:pPr>
            <a:r>
              <a:rPr lang="en-GB" sz="2800" dirty="0">
                <a:cs typeface="Arial"/>
              </a:rPr>
              <a:t>P</a:t>
            </a:r>
            <a:r>
              <a:rPr lang="en-GB" sz="2800" dirty="0" smtClean="0">
                <a:cs typeface="Arial"/>
              </a:rPr>
              <a:t>sychiatry, he holds, must take advantage of and actively contribute to </a:t>
            </a:r>
            <a:r>
              <a:rPr lang="en-GB" sz="2800" dirty="0" smtClean="0">
                <a:solidFill>
                  <a:srgbClr val="FDDB18"/>
                </a:solidFill>
                <a:cs typeface="Arial"/>
              </a:rPr>
              <a:t>developments in the cognitive sciences</a:t>
            </a:r>
            <a:r>
              <a:rPr lang="en-GB" sz="2800" dirty="0" smtClean="0">
                <a:cs typeface="Arial"/>
              </a:rPr>
              <a:t>.  </a:t>
            </a:r>
          </a:p>
        </p:txBody>
      </p:sp>
      <p:pic>
        <p:nvPicPr>
          <p:cNvPr id="2" name="Picture 1" descr="D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684" y="29758"/>
            <a:ext cx="3295104" cy="4942656"/>
          </a:xfrm>
          <a:prstGeom prst="rect">
            <a:avLst/>
          </a:prstGeom>
        </p:spPr>
      </p:pic>
    </p:spTree>
    <p:custDataLst>
      <p:tags r:id="rId1"/>
    </p:custDataLst>
    <p:extLst>
      <p:ext uri="{BB962C8B-B14F-4D97-AF65-F5344CB8AC3E}">
        <p14:creationId xmlns:p14="http://schemas.microsoft.com/office/powerpoint/2010/main" val="267687985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318964" y="260648"/>
            <a:ext cx="5256584" cy="6192688"/>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07" charset="0"/>
              <a:buChar char="•"/>
              <a:defRPr sz="3200" kern="1200">
                <a:solidFill>
                  <a:schemeClr val="tx1"/>
                </a:solidFill>
                <a:latin typeface="Arial"/>
                <a:ea typeface="ＭＳ Ｐゴシック" pitchFamily="-107" charset="-128"/>
                <a:cs typeface="ＭＳ Ｐゴシック" pitchFamily="-107" charset="-128"/>
              </a:defRPr>
            </a:lvl1pPr>
            <a:lvl2pPr marL="742950" indent="-285750" algn="l" defTabSz="457200" rtl="0" eaLnBrk="0" fontAlgn="base" hangingPunct="0">
              <a:spcBef>
                <a:spcPct val="20000"/>
              </a:spcBef>
              <a:spcAft>
                <a:spcPct val="0"/>
              </a:spcAft>
              <a:buFont typeface="Arial" pitchFamily="-107" charset="0"/>
              <a:buChar char="–"/>
              <a:defRPr sz="2800" kern="1200">
                <a:solidFill>
                  <a:schemeClr val="tx1"/>
                </a:solidFill>
                <a:latin typeface="Arial"/>
                <a:ea typeface="ＭＳ Ｐゴシック" pitchFamily="-107" charset="-128"/>
                <a:cs typeface="+mn-cs"/>
              </a:defRPr>
            </a:lvl2pPr>
            <a:lvl3pPr marL="1143000" indent="-228600" algn="l" defTabSz="457200" rtl="0" eaLnBrk="0" fontAlgn="base" hangingPunct="0">
              <a:spcBef>
                <a:spcPct val="20000"/>
              </a:spcBef>
              <a:spcAft>
                <a:spcPct val="0"/>
              </a:spcAft>
              <a:buFont typeface="Arial" pitchFamily="-107" charset="0"/>
              <a:buChar char="•"/>
              <a:defRPr sz="2400" kern="1200">
                <a:solidFill>
                  <a:schemeClr val="tx1"/>
                </a:solidFill>
                <a:latin typeface="Arial"/>
                <a:ea typeface="ＭＳ Ｐゴシック" pitchFamily="-107" charset="-128"/>
                <a:cs typeface="+mn-cs"/>
              </a:defRPr>
            </a:lvl3pPr>
            <a:lvl4pPr marL="16002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4pPr>
            <a:lvl5pPr marL="20574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eaLnBrk="1" hangingPunct="1">
              <a:spcBef>
                <a:spcPts val="0"/>
              </a:spcBef>
              <a:buFontTx/>
              <a:buNone/>
              <a:defRPr/>
            </a:pPr>
            <a:r>
              <a:rPr lang="en-GB" sz="2800" dirty="0" smtClean="0">
                <a:cs typeface="Arial"/>
              </a:rPr>
              <a:t>We must look to our best cognitive science (not an implicit, shared FP theory) to explain and classify normal and abnormal minds.</a:t>
            </a:r>
          </a:p>
          <a:p>
            <a:pPr marL="0" eaLnBrk="1" hangingPunct="1">
              <a:spcBef>
                <a:spcPts val="0"/>
              </a:spcBef>
              <a:buFontTx/>
              <a:buNone/>
              <a:defRPr/>
            </a:pPr>
            <a:endParaRPr lang="en-GB" sz="2800" dirty="0">
              <a:cs typeface="Arial"/>
            </a:endParaRPr>
          </a:p>
          <a:p>
            <a:pPr marL="0" eaLnBrk="1" hangingPunct="1">
              <a:spcBef>
                <a:spcPts val="0"/>
              </a:spcBef>
              <a:buFontTx/>
              <a:buNone/>
              <a:defRPr/>
            </a:pPr>
            <a:r>
              <a:rPr lang="en-GB" sz="2800" dirty="0" err="1" smtClean="0">
                <a:cs typeface="Arial"/>
              </a:rPr>
              <a:t>Counterintuitively</a:t>
            </a:r>
            <a:r>
              <a:rPr lang="en-GB" sz="2800" dirty="0" smtClean="0">
                <a:cs typeface="Arial"/>
              </a:rPr>
              <a:t>, given that perception is a paradigmatically mental phenomenon, it turns out that </a:t>
            </a:r>
            <a:r>
              <a:rPr lang="en-GB" sz="2800" dirty="0" smtClean="0">
                <a:solidFill>
                  <a:srgbClr val="FDDB18"/>
                </a:solidFill>
                <a:cs typeface="Arial"/>
              </a:rPr>
              <a:t>blindness should be a counted as a mental disorder.</a:t>
            </a:r>
          </a:p>
          <a:p>
            <a:pPr marL="0" eaLnBrk="1" hangingPunct="1">
              <a:spcBef>
                <a:spcPts val="0"/>
              </a:spcBef>
              <a:buFontTx/>
              <a:buNone/>
              <a:defRPr/>
            </a:pPr>
            <a:endParaRPr lang="en-GB" sz="2800" dirty="0">
              <a:cs typeface="Arial"/>
            </a:endParaRPr>
          </a:p>
          <a:p>
            <a:pPr marL="0" eaLnBrk="1" hangingPunct="1">
              <a:spcBef>
                <a:spcPts val="0"/>
              </a:spcBef>
              <a:buFontTx/>
              <a:buNone/>
              <a:defRPr/>
            </a:pPr>
            <a:r>
              <a:rPr lang="en-GB" sz="2800" dirty="0" smtClean="0">
                <a:cs typeface="Arial"/>
              </a:rPr>
              <a:t>Murphy is prepared to bite this (and similar) bullets.     </a:t>
            </a:r>
          </a:p>
        </p:txBody>
      </p:sp>
      <p:pic>
        <p:nvPicPr>
          <p:cNvPr id="4" name="Picture 3" descr="2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3540" y="548680"/>
            <a:ext cx="4501628" cy="3384376"/>
          </a:xfrm>
          <a:prstGeom prst="rect">
            <a:avLst/>
          </a:prstGeom>
        </p:spPr>
      </p:pic>
    </p:spTree>
    <p:custDataLst>
      <p:tags r:id="rId1"/>
    </p:custDataLst>
    <p:extLst>
      <p:ext uri="{BB962C8B-B14F-4D97-AF65-F5344CB8AC3E}">
        <p14:creationId xmlns:p14="http://schemas.microsoft.com/office/powerpoint/2010/main" val="14955282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3"/>
          <p:cNvSpPr>
            <a:spLocks noGrp="1" noChangeArrowheads="1"/>
          </p:cNvSpPr>
          <p:nvPr>
            <p:ph type="body" idx="1"/>
          </p:nvPr>
        </p:nvSpPr>
        <p:spPr>
          <a:xfrm>
            <a:off x="462980" y="260648"/>
            <a:ext cx="6336704" cy="6120680"/>
          </a:xfrm>
          <a:noFill/>
        </p:spPr>
        <p:txBody>
          <a:bodyPr/>
          <a:lstStyle/>
          <a:p>
            <a:pPr marL="0" eaLnBrk="1" hangingPunct="1">
              <a:spcBef>
                <a:spcPts val="0"/>
              </a:spcBef>
              <a:buFontTx/>
              <a:buChar char="-"/>
              <a:defRPr/>
            </a:pPr>
            <a:endParaRPr lang="en-GB" sz="1000" dirty="0">
              <a:solidFill>
                <a:schemeClr val="tx1"/>
              </a:solidFill>
              <a:cs typeface="Arial"/>
            </a:endParaRPr>
          </a:p>
          <a:p>
            <a:pPr marL="0" indent="0" eaLnBrk="1" hangingPunct="1">
              <a:spcBef>
                <a:spcPts val="0"/>
              </a:spcBef>
              <a:buNone/>
              <a:defRPr/>
            </a:pPr>
            <a:r>
              <a:rPr lang="en-GB" sz="2800" dirty="0" smtClean="0">
                <a:solidFill>
                  <a:srgbClr val="FDDB18"/>
                </a:solidFill>
                <a:cs typeface="Arial"/>
              </a:rPr>
              <a:t>Bottom line</a:t>
            </a:r>
            <a:r>
              <a:rPr lang="en-GB" sz="2800" dirty="0" smtClean="0">
                <a:cs typeface="Arial"/>
              </a:rPr>
              <a:t>: </a:t>
            </a:r>
          </a:p>
          <a:p>
            <a:pPr marL="0" indent="0" eaLnBrk="1" hangingPunct="1">
              <a:spcBef>
                <a:spcPts val="0"/>
              </a:spcBef>
              <a:buNone/>
              <a:defRPr/>
            </a:pPr>
            <a:endParaRPr lang="en-GB" sz="2800" dirty="0">
              <a:cs typeface="Arial"/>
            </a:endParaRPr>
          </a:p>
          <a:p>
            <a:pPr marL="0" indent="0" eaLnBrk="1" hangingPunct="1">
              <a:spcBef>
                <a:spcPts val="0"/>
              </a:spcBef>
              <a:buNone/>
              <a:defRPr/>
            </a:pPr>
            <a:r>
              <a:rPr lang="en-GB" sz="2800" dirty="0" smtClean="0">
                <a:cs typeface="Arial"/>
              </a:rPr>
              <a:t>The “medical model is vindicated … by tracing abnormalities in behaviour and cognition to </a:t>
            </a:r>
            <a:r>
              <a:rPr lang="en-GB" sz="2800" dirty="0" smtClean="0">
                <a:solidFill>
                  <a:srgbClr val="FDDB18"/>
                </a:solidFill>
                <a:cs typeface="Arial"/>
              </a:rPr>
              <a:t>specific causal factors</a:t>
            </a:r>
            <a:r>
              <a:rPr lang="en-GB" sz="2800" dirty="0" smtClean="0">
                <a:cs typeface="Arial"/>
              </a:rPr>
              <a:t> that are </a:t>
            </a:r>
            <a:r>
              <a:rPr lang="en-GB" sz="2800" dirty="0" smtClean="0">
                <a:solidFill>
                  <a:srgbClr val="FDDB18"/>
                </a:solidFill>
                <a:cs typeface="Arial"/>
              </a:rPr>
              <a:t>realized in brain tissue</a:t>
            </a:r>
            <a:r>
              <a:rPr lang="en-GB" sz="2800" dirty="0" smtClean="0">
                <a:cs typeface="Arial"/>
              </a:rPr>
              <a:t>” (ibid, p. 13). </a:t>
            </a:r>
          </a:p>
          <a:p>
            <a:pPr marL="0" indent="0" eaLnBrk="1" hangingPunct="1">
              <a:spcBef>
                <a:spcPts val="0"/>
              </a:spcBef>
              <a:buNone/>
              <a:defRPr/>
            </a:pPr>
            <a:endParaRPr lang="en-GB" sz="2800" dirty="0">
              <a:cs typeface="Arial"/>
            </a:endParaRPr>
          </a:p>
          <a:p>
            <a:pPr marL="0" indent="0" eaLnBrk="1" hangingPunct="1">
              <a:spcBef>
                <a:spcPts val="0"/>
              </a:spcBef>
              <a:buNone/>
              <a:defRPr/>
            </a:pPr>
            <a:r>
              <a:rPr lang="en-GB" sz="2800" dirty="0" smtClean="0">
                <a:cs typeface="Arial"/>
              </a:rPr>
              <a:t>This is defence of the idea: “psychiatry is a </a:t>
            </a:r>
            <a:r>
              <a:rPr lang="en-GB" sz="2800" dirty="0" smtClean="0">
                <a:solidFill>
                  <a:srgbClr val="FDDB18"/>
                </a:solidFill>
                <a:cs typeface="Arial"/>
              </a:rPr>
              <a:t>branch of medicine </a:t>
            </a:r>
            <a:r>
              <a:rPr lang="en-GB" sz="2800" dirty="0" smtClean="0">
                <a:cs typeface="Arial"/>
              </a:rPr>
              <a:t>dedicated to uncovering the neurological basis of disease entities” (Murphy 2006, p. 10). </a:t>
            </a:r>
          </a:p>
          <a:p>
            <a:pPr marL="0" indent="0" eaLnBrk="1" hangingPunct="1">
              <a:spcBef>
                <a:spcPts val="0"/>
              </a:spcBef>
              <a:buNone/>
              <a:defRPr/>
            </a:pPr>
            <a:endParaRPr lang="en-GB" sz="2400" dirty="0">
              <a:solidFill>
                <a:schemeClr val="tx1"/>
              </a:solidFill>
              <a:cs typeface="Arial"/>
            </a:endParaRPr>
          </a:p>
          <a:p>
            <a:pPr marL="0" indent="0" eaLnBrk="1" hangingPunct="1">
              <a:spcBef>
                <a:spcPts val="0"/>
              </a:spcBef>
              <a:buNone/>
              <a:defRPr/>
            </a:pPr>
            <a:endParaRPr lang="en-GB" sz="2400" dirty="0">
              <a:solidFill>
                <a:schemeClr val="tx1"/>
              </a:solidFill>
              <a:cs typeface="Arial"/>
            </a:endParaRPr>
          </a:p>
          <a:p>
            <a:pPr marL="0" indent="0" eaLnBrk="1" hangingPunct="1">
              <a:spcBef>
                <a:spcPts val="0"/>
              </a:spcBef>
              <a:buNone/>
              <a:defRPr/>
            </a:pPr>
            <a:endParaRPr lang="en-GB" sz="2400" dirty="0" smtClean="0">
              <a:solidFill>
                <a:schemeClr val="tx1"/>
              </a:solidFill>
              <a:cs typeface="Arial"/>
            </a:endParaRPr>
          </a:p>
        </p:txBody>
      </p:sp>
      <p:grpSp>
        <p:nvGrpSpPr>
          <p:cNvPr id="2" name="Group 16"/>
          <p:cNvGrpSpPr>
            <a:grpSpLocks/>
          </p:cNvGrpSpPr>
          <p:nvPr/>
        </p:nvGrpSpPr>
        <p:grpSpPr bwMode="auto">
          <a:xfrm>
            <a:off x="6763680" y="3429000"/>
            <a:ext cx="2539269" cy="2880320"/>
            <a:chOff x="5266218" y="2188722"/>
            <a:chExt cx="3340101" cy="4572000"/>
          </a:xfrm>
        </p:grpSpPr>
      </p:grpSp>
      <p:cxnSp>
        <p:nvCxnSpPr>
          <p:cNvPr id="20" name="Straight Arrow Connector 19"/>
          <p:cNvCxnSpPr/>
          <p:nvPr/>
        </p:nvCxnSpPr>
        <p:spPr bwMode="auto">
          <a:xfrm flipV="1">
            <a:off x="5223868" y="4143380"/>
            <a:ext cx="2330665" cy="428628"/>
          </a:xfrm>
          <a:prstGeom prst="straightConnector1">
            <a:avLst/>
          </a:prstGeom>
          <a:solidFill>
            <a:schemeClr val="accent1"/>
          </a:solidFill>
          <a:ln w="101600" cap="flat" cmpd="sng" algn="ctr">
            <a:solidFill>
              <a:srgbClr val="EDC841"/>
            </a:solidFill>
            <a:prstDash val="solid"/>
            <a:round/>
            <a:headEnd type="none" w="med" len="med"/>
            <a:tailEnd type="arrow" w="lg" len="lg"/>
          </a:ln>
          <a:effectLst/>
          <a:scene3d>
            <a:camera prst="orthographicFront"/>
            <a:lightRig rig="threePt" dir="t"/>
          </a:scene3d>
          <a:sp3d>
            <a:bevelT/>
          </a:sp3d>
        </p:spPr>
      </p:cxnSp>
      <p:pic>
        <p:nvPicPr>
          <p:cNvPr id="3" name="Picture 2" descr="PinS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9724" y="908720"/>
            <a:ext cx="2856882" cy="4296312"/>
          </a:xfrm>
          <a:prstGeom prst="rect">
            <a:avLst/>
          </a:prstGeom>
        </p:spPr>
      </p:pic>
    </p:spTree>
    <p:extLst>
      <p:ext uri="{BB962C8B-B14F-4D97-AF65-F5344CB8AC3E}">
        <p14:creationId xmlns:p14="http://schemas.microsoft.com/office/powerpoint/2010/main" val="8876386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3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0075" y="762001"/>
            <a:ext cx="9315450" cy="1200329"/>
          </a:xfrm>
          <a:prstGeom prst="rect">
            <a:avLst/>
          </a:prstGeom>
          <a:noFill/>
          <a:ln>
            <a:solidFill>
              <a:schemeClr val="bg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spAutoFit/>
          </a:bodyPr>
          <a:lstStyle/>
          <a:p>
            <a:pPr eaLnBrk="0" hangingPunct="0">
              <a:defRPr/>
            </a:pPr>
            <a:r>
              <a:rPr lang="en-US" sz="7200" dirty="0" smtClean="0">
                <a:solidFill>
                  <a:schemeClr val="tx1"/>
                </a:solidFill>
                <a:effectLst>
                  <a:reflection stA="50000" endPos="75000" dist="12700" dir="5400000" sy="-100000" algn="bl" rotWithShape="0"/>
                </a:effectLst>
                <a:latin typeface="Arial"/>
              </a:rPr>
              <a:t>A Certain Irony</a:t>
            </a:r>
            <a:endParaRPr lang="en-US" sz="7200" dirty="0">
              <a:solidFill>
                <a:schemeClr val="tx1"/>
              </a:solidFill>
              <a:effectLst>
                <a:reflection stA="50000" endPos="75000" dist="12700" dir="5400000" sy="-100000" algn="bl" rotWithShape="0"/>
              </a:effectLst>
              <a:latin typeface="Arial"/>
            </a:endParaRPr>
          </a:p>
        </p:txBody>
      </p:sp>
    </p:spTree>
    <p:extLst>
      <p:ext uri="{BB962C8B-B14F-4D97-AF65-F5344CB8AC3E}">
        <p14:creationId xmlns:p14="http://schemas.microsoft.com/office/powerpoint/2010/main" val="234838180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ain729-420x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2" y="-30450"/>
            <a:ext cx="10291192" cy="6864594"/>
          </a:xfrm>
          <a:prstGeom prst="rect">
            <a:avLst/>
          </a:prstGeom>
        </p:spPr>
      </p:pic>
      <p:sp>
        <p:nvSpPr>
          <p:cNvPr id="4" name="Rectangle 3"/>
          <p:cNvSpPr txBox="1">
            <a:spLocks noChangeArrowheads="1"/>
          </p:cNvSpPr>
          <p:nvPr/>
        </p:nvSpPr>
        <p:spPr bwMode="auto">
          <a:xfrm>
            <a:off x="318964" y="404664"/>
            <a:ext cx="3960440" cy="612068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07" charset="0"/>
              <a:buChar char="•"/>
              <a:defRPr sz="3200" kern="1200">
                <a:solidFill>
                  <a:schemeClr val="tx1"/>
                </a:solidFill>
                <a:latin typeface="Arial"/>
                <a:ea typeface="ＭＳ Ｐゴシック" pitchFamily="-107" charset="-128"/>
                <a:cs typeface="ＭＳ Ｐゴシック" pitchFamily="-107" charset="-128"/>
              </a:defRPr>
            </a:lvl1pPr>
            <a:lvl2pPr marL="742950" indent="-285750" algn="l" defTabSz="457200" rtl="0" eaLnBrk="0" fontAlgn="base" hangingPunct="0">
              <a:spcBef>
                <a:spcPct val="20000"/>
              </a:spcBef>
              <a:spcAft>
                <a:spcPct val="0"/>
              </a:spcAft>
              <a:buFont typeface="Arial" pitchFamily="-107" charset="0"/>
              <a:buChar char="–"/>
              <a:defRPr sz="2800" kern="1200">
                <a:solidFill>
                  <a:schemeClr val="tx1"/>
                </a:solidFill>
                <a:latin typeface="Arial"/>
                <a:ea typeface="ＭＳ Ｐゴシック" pitchFamily="-107" charset="-128"/>
                <a:cs typeface="+mn-cs"/>
              </a:defRPr>
            </a:lvl2pPr>
            <a:lvl3pPr marL="1143000" indent="-228600" algn="l" defTabSz="457200" rtl="0" eaLnBrk="0" fontAlgn="base" hangingPunct="0">
              <a:spcBef>
                <a:spcPct val="20000"/>
              </a:spcBef>
              <a:spcAft>
                <a:spcPct val="0"/>
              </a:spcAft>
              <a:buFont typeface="Arial" pitchFamily="-107" charset="0"/>
              <a:buChar char="•"/>
              <a:defRPr sz="2400" kern="1200">
                <a:solidFill>
                  <a:schemeClr val="tx1"/>
                </a:solidFill>
                <a:latin typeface="Arial"/>
                <a:ea typeface="ＭＳ Ｐゴシック" pitchFamily="-107" charset="-128"/>
                <a:cs typeface="+mn-cs"/>
              </a:defRPr>
            </a:lvl3pPr>
            <a:lvl4pPr marL="16002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4pPr>
            <a:lvl5pPr marL="20574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eaLnBrk="1" hangingPunct="1">
              <a:spcBef>
                <a:spcPts val="0"/>
              </a:spcBef>
              <a:buFontTx/>
              <a:buNone/>
              <a:defRPr/>
            </a:pPr>
            <a:r>
              <a:rPr lang="en-GB" sz="2400" dirty="0" smtClean="0">
                <a:solidFill>
                  <a:srgbClr val="FFFFFF"/>
                </a:solidFill>
                <a:cs typeface="Arial"/>
              </a:rPr>
              <a:t>“After all, </a:t>
            </a:r>
            <a:r>
              <a:rPr lang="en-GB" sz="2400" dirty="0" smtClean="0">
                <a:solidFill>
                  <a:srgbClr val="FDDB18"/>
                </a:solidFill>
                <a:cs typeface="Arial"/>
              </a:rPr>
              <a:t>everyone knows </a:t>
            </a:r>
            <a:r>
              <a:rPr lang="en-GB" sz="2400" dirty="0" smtClean="0">
                <a:solidFill>
                  <a:srgbClr val="FFFFFF"/>
                </a:solidFill>
                <a:cs typeface="Arial"/>
              </a:rPr>
              <a:t>that psychological phenomena, like all human behaviour, are </a:t>
            </a:r>
            <a:r>
              <a:rPr lang="en-GB" sz="2400" dirty="0" smtClean="0">
                <a:solidFill>
                  <a:srgbClr val="FDDB18"/>
                </a:solidFill>
                <a:cs typeface="Arial"/>
              </a:rPr>
              <a:t>rooted in brain process</a:t>
            </a:r>
            <a:r>
              <a:rPr lang="en-GB" sz="2400" dirty="0" smtClean="0">
                <a:solidFill>
                  <a:srgbClr val="FFFFFF"/>
                </a:solidFill>
                <a:cs typeface="Arial"/>
              </a:rPr>
              <a:t>” (Ibid, p. </a:t>
            </a:r>
            <a:r>
              <a:rPr lang="en-GB" sz="2400" dirty="0">
                <a:solidFill>
                  <a:srgbClr val="FFFFFF"/>
                </a:solidFill>
                <a:cs typeface="Arial"/>
              </a:rPr>
              <a:t>9</a:t>
            </a:r>
            <a:r>
              <a:rPr lang="en-GB" sz="2400" dirty="0" smtClean="0">
                <a:solidFill>
                  <a:srgbClr val="FFFFFF"/>
                </a:solidFill>
                <a:cs typeface="Arial"/>
              </a:rPr>
              <a:t>)</a:t>
            </a:r>
          </a:p>
          <a:p>
            <a:pPr marL="0" eaLnBrk="1" hangingPunct="1">
              <a:spcBef>
                <a:spcPts val="0"/>
              </a:spcBef>
              <a:buFontTx/>
              <a:buNone/>
              <a:defRPr/>
            </a:pPr>
            <a:endParaRPr lang="en-GB" sz="2400" dirty="0">
              <a:solidFill>
                <a:srgbClr val="FFFFFF"/>
              </a:solidFill>
              <a:cs typeface="Arial"/>
            </a:endParaRPr>
          </a:p>
          <a:p>
            <a:pPr marL="0" eaLnBrk="1" hangingPunct="1">
              <a:spcBef>
                <a:spcPts val="0"/>
              </a:spcBef>
              <a:buFontTx/>
              <a:buNone/>
              <a:defRPr/>
            </a:pPr>
            <a:r>
              <a:rPr lang="en-GB" sz="2400" dirty="0" smtClean="0">
                <a:solidFill>
                  <a:srgbClr val="FFFFFF"/>
                </a:solidFill>
                <a:cs typeface="Arial"/>
              </a:rPr>
              <a:t>Does ‘everyone’ know this? Does anyone?</a:t>
            </a:r>
            <a:endParaRPr lang="en-GB" sz="2400" dirty="0" smtClean="0">
              <a:cs typeface="Arial"/>
            </a:endParaRPr>
          </a:p>
        </p:txBody>
      </p:sp>
      <p:pic>
        <p:nvPicPr>
          <p:cNvPr id="6" name="Picture 5" descr="Zuzia's brai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004" y="4077072"/>
            <a:ext cx="3187604" cy="2401223"/>
          </a:xfrm>
          <a:prstGeom prst="rect">
            <a:avLst/>
          </a:prstGeom>
        </p:spPr>
      </p:pic>
    </p:spTree>
    <p:custDataLst>
      <p:tags r:id="rId1"/>
    </p:custDataLst>
    <p:extLst>
      <p:ext uri="{BB962C8B-B14F-4D97-AF65-F5344CB8AC3E}">
        <p14:creationId xmlns:p14="http://schemas.microsoft.com/office/powerpoint/2010/main" val="22017217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3"/>
          <p:cNvSpPr>
            <a:spLocks noGrp="1" noChangeArrowheads="1"/>
          </p:cNvSpPr>
          <p:nvPr>
            <p:ph type="body" idx="1"/>
          </p:nvPr>
        </p:nvSpPr>
        <p:spPr>
          <a:xfrm>
            <a:off x="3559324" y="404664"/>
            <a:ext cx="6264696" cy="5760640"/>
          </a:xfrm>
          <a:noFill/>
        </p:spPr>
        <p:txBody>
          <a:bodyPr>
            <a:normAutofit fontScale="25000" lnSpcReduction="20000"/>
          </a:bodyPr>
          <a:lstStyle/>
          <a:p>
            <a:pPr marL="0">
              <a:spcBef>
                <a:spcPts val="0"/>
              </a:spcBef>
              <a:buNone/>
            </a:pPr>
            <a:r>
              <a:rPr lang="en-US" sz="11200" dirty="0" err="1" smtClean="0">
                <a:cs typeface="Arial"/>
              </a:rPr>
              <a:t>Cognitivism</a:t>
            </a:r>
            <a:r>
              <a:rPr lang="en-US" sz="11200" dirty="0" smtClean="0">
                <a:cs typeface="Arial"/>
              </a:rPr>
              <a:t> subscribes to </a:t>
            </a:r>
            <a:r>
              <a:rPr lang="en-GB" sz="11200" dirty="0" smtClean="0"/>
              <a:t>computational-representational theories of mind.</a:t>
            </a:r>
            <a:endParaRPr lang="en-GB" sz="11200" dirty="0"/>
          </a:p>
          <a:p>
            <a:pPr marL="0">
              <a:spcBef>
                <a:spcPts val="0"/>
              </a:spcBef>
              <a:buNone/>
            </a:pPr>
            <a:endParaRPr lang="en-GB" sz="11200" dirty="0" smtClean="0"/>
          </a:p>
          <a:p>
            <a:pPr marL="0">
              <a:spcBef>
                <a:spcPts val="0"/>
              </a:spcBef>
              <a:buNone/>
            </a:pPr>
            <a:r>
              <a:rPr lang="en-GB" sz="11200" dirty="0" smtClean="0"/>
              <a:t>Classically </a:t>
            </a:r>
            <a:r>
              <a:rPr lang="en-GB" sz="11200" dirty="0" err="1" smtClean="0"/>
              <a:t>congtivism</a:t>
            </a:r>
            <a:r>
              <a:rPr lang="en-GB" sz="11200" dirty="0" smtClean="0"/>
              <a:t> has endorsed </a:t>
            </a:r>
            <a:r>
              <a:rPr lang="en-US" sz="11200" dirty="0" err="1" smtClean="0"/>
              <a:t>internalism</a:t>
            </a:r>
            <a:r>
              <a:rPr lang="en-US" sz="11200" dirty="0" smtClean="0"/>
              <a:t> about neural vehicles of cognition (and </a:t>
            </a:r>
            <a:r>
              <a:rPr lang="en-US" sz="11200" dirty="0" err="1" smtClean="0"/>
              <a:t>hecne</a:t>
            </a:r>
            <a:r>
              <a:rPr lang="en-US" sz="11200" dirty="0" smtClean="0"/>
              <a:t> about the boundaries of the mind). Thus it promotes </a:t>
            </a:r>
            <a:r>
              <a:rPr lang="en-US" sz="11200" dirty="0" err="1" smtClean="0"/>
              <a:t>neurocentrism</a:t>
            </a:r>
            <a:r>
              <a:rPr lang="en-US" sz="11200" dirty="0" smtClean="0"/>
              <a:t>.</a:t>
            </a:r>
          </a:p>
          <a:p>
            <a:pPr marL="0">
              <a:spcBef>
                <a:spcPts val="0"/>
              </a:spcBef>
              <a:buNone/>
            </a:pPr>
            <a:endParaRPr lang="en-US" sz="11200" dirty="0" smtClean="0"/>
          </a:p>
          <a:p>
            <a:pPr marL="400050" lvl="1">
              <a:spcBef>
                <a:spcPts val="0"/>
              </a:spcBef>
              <a:buNone/>
            </a:pPr>
            <a:r>
              <a:rPr lang="en-US" sz="10800" dirty="0" smtClean="0"/>
              <a:t>	“</a:t>
            </a:r>
            <a:r>
              <a:rPr lang="en-US" sz="10800" dirty="0"/>
              <a:t>the best explanation of </a:t>
            </a:r>
            <a:r>
              <a:rPr lang="en-US" sz="10800" dirty="0" err="1"/>
              <a:t>behaviour</a:t>
            </a:r>
            <a:r>
              <a:rPr lang="en-US" sz="10800" dirty="0"/>
              <a:t> will [only] include a theory invoking properties </a:t>
            </a:r>
            <a:r>
              <a:rPr lang="en-US" sz="10800" dirty="0" err="1"/>
              <a:t>supervenient</a:t>
            </a:r>
            <a:r>
              <a:rPr lang="en-US" sz="10800" dirty="0"/>
              <a:t> upon the </a:t>
            </a:r>
            <a:r>
              <a:rPr lang="en-US" sz="10800" dirty="0">
                <a:solidFill>
                  <a:srgbClr val="FDA724"/>
                </a:solidFill>
              </a:rPr>
              <a:t>organism’s current internal physical state</a:t>
            </a:r>
            <a:r>
              <a:rPr lang="en-US" sz="10800" dirty="0"/>
              <a:t>” (Stich 1990, p. 348</a:t>
            </a:r>
            <a:r>
              <a:rPr lang="en-US" sz="10800" dirty="0" smtClean="0"/>
              <a:t>).</a:t>
            </a:r>
            <a:endParaRPr lang="en-US" sz="10800" dirty="0"/>
          </a:p>
          <a:p>
            <a:pPr marL="0">
              <a:spcBef>
                <a:spcPts val="0"/>
              </a:spcBef>
              <a:buNone/>
            </a:pPr>
            <a:endParaRPr lang="en-US" sz="2400" dirty="0" smtClean="0"/>
          </a:p>
          <a:p>
            <a:pPr>
              <a:buNone/>
            </a:pPr>
            <a:endParaRPr lang="en-US" sz="2400" dirty="0"/>
          </a:p>
          <a:p>
            <a:pPr>
              <a:buNone/>
            </a:pPr>
            <a:endParaRPr lang="en-US" sz="2400" dirty="0" smtClean="0"/>
          </a:p>
          <a:p>
            <a:pPr>
              <a:buNone/>
            </a:pPr>
            <a:endParaRPr lang="en-US" sz="2400" dirty="0" smtClean="0">
              <a:solidFill>
                <a:schemeClr val="tx1"/>
              </a:solidFill>
            </a:endParaRPr>
          </a:p>
          <a:p>
            <a:pPr eaLnBrk="1" hangingPunct="1">
              <a:buFont typeface="Wingdings" pitchFamily="2" charset="2"/>
              <a:buNone/>
            </a:pPr>
            <a:endParaRPr lang="en-GB" sz="2400" dirty="0" smtClean="0"/>
          </a:p>
          <a:p>
            <a:pPr eaLnBrk="1" hangingPunct="1">
              <a:buFont typeface="Wingdings" pitchFamily="2" charset="2"/>
              <a:buNone/>
            </a:pPr>
            <a:endParaRPr lang="en-US" sz="2400" dirty="0" smtClean="0">
              <a:solidFill>
                <a:schemeClr val="tx1"/>
              </a:solidFill>
            </a:endParaRPr>
          </a:p>
        </p:txBody>
      </p:sp>
      <p:pic>
        <p:nvPicPr>
          <p:cNvPr id="8" name="Picture 7" descr="bowlerhat.gif"/>
          <p:cNvPicPr>
            <a:picLocks noChangeAspect="1"/>
          </p:cNvPicPr>
          <p:nvPr/>
        </p:nvPicPr>
        <p:blipFill>
          <a:blip r:embed="rId2"/>
          <a:stretch>
            <a:fillRect/>
          </a:stretch>
        </p:blipFill>
        <p:spPr>
          <a:xfrm>
            <a:off x="0" y="0"/>
            <a:ext cx="3000395" cy="6858000"/>
          </a:xfrm>
          <a:prstGeom prst="rect">
            <a:avLst/>
          </a:prstGeom>
        </p:spPr>
      </p:pic>
    </p:spTree>
    <p:extLst>
      <p:ext uri="{BB962C8B-B14F-4D97-AF65-F5344CB8AC3E}">
        <p14:creationId xmlns:p14="http://schemas.microsoft.com/office/powerpoint/2010/main" val="488125497"/>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53" presetClass="entr" presetSubtype="0" fill="hold" nodeType="withEffect">
                                  <p:stCondLst>
                                    <p:cond delay="0"/>
                                  </p:stCondLst>
                                  <p:childTnLst>
                                    <p:set>
                                      <p:cBhvr>
                                        <p:cTn id="9" dur="1" fill="hold">
                                          <p:stCondLst>
                                            <p:cond delay="0"/>
                                          </p:stCondLst>
                                        </p:cTn>
                                        <p:tgtEl>
                                          <p:spTgt spid="312323">
                                            <p:txEl>
                                              <p:pRg st="0" end="0"/>
                                            </p:txEl>
                                          </p:spTgt>
                                        </p:tgtEl>
                                        <p:attrNameLst>
                                          <p:attrName>style.visibility</p:attrName>
                                        </p:attrNameLst>
                                      </p:cBhvr>
                                      <p:to>
                                        <p:strVal val="visible"/>
                                      </p:to>
                                    </p:set>
                                    <p:anim calcmode="lin" valueType="num">
                                      <p:cBhvr>
                                        <p:cTn id="10" dur="500" fill="hold"/>
                                        <p:tgtEl>
                                          <p:spTgt spid="312323">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312323">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312323">
                                            <p:txEl>
                                              <p:pRg st="0" end="0"/>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312323">
                                            <p:txEl>
                                              <p:pRg st="2" end="2"/>
                                            </p:txEl>
                                          </p:spTgt>
                                        </p:tgtEl>
                                        <p:attrNameLst>
                                          <p:attrName>style.visibility</p:attrName>
                                        </p:attrNameLst>
                                      </p:cBhvr>
                                      <p:to>
                                        <p:strVal val="visible"/>
                                      </p:to>
                                    </p:set>
                                    <p:anim calcmode="lin" valueType="num">
                                      <p:cBhvr>
                                        <p:cTn id="15" dur="500" fill="hold"/>
                                        <p:tgtEl>
                                          <p:spTgt spid="312323">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312323">
                                            <p:txEl>
                                              <p:pRg st="2" end="2"/>
                                            </p:txEl>
                                          </p:spTgt>
                                        </p:tgtEl>
                                        <p:attrNameLst>
                                          <p:attrName>ppt_h</p:attrName>
                                        </p:attrNameLst>
                                      </p:cBhvr>
                                      <p:tavLst>
                                        <p:tav tm="0">
                                          <p:val>
                                            <p:fltVal val="0"/>
                                          </p:val>
                                        </p:tav>
                                        <p:tav tm="100000">
                                          <p:val>
                                            <p:strVal val="#ppt_h"/>
                                          </p:val>
                                        </p:tav>
                                      </p:tavLst>
                                    </p:anim>
                                    <p:animEffect transition="in" filter="fade">
                                      <p:cBhvr>
                                        <p:cTn id="17" dur="500"/>
                                        <p:tgtEl>
                                          <p:spTgt spid="3123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312323">
                                            <p:txEl>
                                              <p:pRg st="4" end="4"/>
                                            </p:txEl>
                                          </p:spTgt>
                                        </p:tgtEl>
                                        <p:attrNameLst>
                                          <p:attrName>style.visibility</p:attrName>
                                        </p:attrNameLst>
                                      </p:cBhvr>
                                      <p:to>
                                        <p:strVal val="visible"/>
                                      </p:to>
                                    </p:set>
                                    <p:anim calcmode="lin" valueType="num">
                                      <p:cBhvr>
                                        <p:cTn id="22" dur="500" fill="hold"/>
                                        <p:tgtEl>
                                          <p:spTgt spid="312323">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312323">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3123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0075" y="762001"/>
            <a:ext cx="9315450" cy="1200329"/>
          </a:xfrm>
          <a:prstGeom prst="rect">
            <a:avLst/>
          </a:prstGeom>
          <a:noFill/>
          <a:ln>
            <a:solidFill>
              <a:schemeClr val="bg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spAutoFit/>
          </a:bodyPr>
          <a:lstStyle/>
          <a:p>
            <a:pPr eaLnBrk="0" hangingPunct="0">
              <a:defRPr/>
            </a:pPr>
            <a:r>
              <a:rPr lang="en-US" sz="7200" dirty="0" smtClean="0">
                <a:solidFill>
                  <a:schemeClr val="tx1"/>
                </a:solidFill>
                <a:effectLst>
                  <a:reflection stA="50000" endPos="75000" dist="12700" dir="5400000" sy="-100000" algn="bl" rotWithShape="0"/>
                </a:effectLst>
                <a:latin typeface="Arial"/>
              </a:rPr>
              <a:t>The E-Turn</a:t>
            </a:r>
            <a:endParaRPr lang="en-US" sz="7200" dirty="0">
              <a:solidFill>
                <a:schemeClr val="tx1"/>
              </a:solidFill>
              <a:effectLst>
                <a:reflection stA="50000" endPos="75000" dist="12700" dir="5400000" sy="-100000" algn="bl" rotWithShape="0"/>
              </a:effectLst>
              <a:latin typeface="Arial"/>
            </a:endParaRPr>
          </a:p>
        </p:txBody>
      </p:sp>
      <p:pic>
        <p:nvPicPr>
          <p:cNvPr id="2" name="Picture 1" descr="Supersiz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1692" y="404664"/>
            <a:ext cx="2349500" cy="3543300"/>
          </a:xfrm>
          <a:prstGeom prst="rect">
            <a:avLst/>
          </a:prstGeom>
        </p:spPr>
      </p:pic>
      <p:pic>
        <p:nvPicPr>
          <p:cNvPr id="6" name="Picture 5" descr="Thomps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7196" y="2924944"/>
            <a:ext cx="2290706" cy="3535040"/>
          </a:xfrm>
          <a:prstGeom prst="rect">
            <a:avLst/>
          </a:prstGeom>
        </p:spPr>
      </p:pic>
      <p:pic>
        <p:nvPicPr>
          <p:cNvPr id="7" name="Picture 6" descr="Embodied min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972" y="2348880"/>
            <a:ext cx="1800200" cy="2749502"/>
          </a:xfrm>
          <a:prstGeom prst="rect">
            <a:avLst/>
          </a:prstGeom>
        </p:spPr>
      </p:pic>
      <p:pic>
        <p:nvPicPr>
          <p:cNvPr id="8" name="Picture 7" descr="EM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5788" y="3573016"/>
            <a:ext cx="2034670" cy="3068960"/>
          </a:xfrm>
          <a:prstGeom prst="rect">
            <a:avLst/>
          </a:prstGeom>
        </p:spPr>
      </p:pic>
      <p:pic>
        <p:nvPicPr>
          <p:cNvPr id="9" name="Picture 8" descr="radical-embodied-cognitive-science-bradford-book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1532" y="3356992"/>
            <a:ext cx="1990080" cy="2985120"/>
          </a:xfrm>
          <a:prstGeom prst="rect">
            <a:avLst/>
          </a:prstGeom>
        </p:spPr>
      </p:pic>
      <p:pic>
        <p:nvPicPr>
          <p:cNvPr id="5" name="Picture 4" descr="Rowland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1372" y="2420888"/>
            <a:ext cx="1947096" cy="2592288"/>
          </a:xfrm>
          <a:prstGeom prst="rect">
            <a:avLst/>
          </a:prstGeom>
        </p:spPr>
      </p:pic>
    </p:spTree>
    <p:extLst>
      <p:ext uri="{BB962C8B-B14F-4D97-AF65-F5344CB8AC3E}">
        <p14:creationId xmlns:p14="http://schemas.microsoft.com/office/powerpoint/2010/main" val="9416004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a:xfrm>
            <a:off x="679004" y="980728"/>
            <a:ext cx="6120680" cy="4248472"/>
          </a:xfrm>
          <a:prstGeom prst="rect">
            <a:avLst/>
          </a:prstGeom>
          <a:noFill/>
        </p:spPr>
        <p:txBody>
          <a:bodyPr vert="horz" lIns="91440" tIns="45720" rIns="91440" bIns="45720" rtlCol="0">
            <a:noAutofit/>
          </a:bodyPr>
          <a:lstStyle/>
          <a:p>
            <a:pPr lvl="0" indent="-342900" defTabSz="457200" fontAlgn="auto">
              <a:lnSpc>
                <a:spcPct val="90000"/>
              </a:lnSpc>
              <a:spcBef>
                <a:spcPts val="0"/>
              </a:spcBef>
              <a:spcAft>
                <a:spcPts val="0"/>
              </a:spcAft>
              <a:defRPr/>
            </a:pPr>
            <a:r>
              <a:rPr lang="en-US" dirty="0" smtClean="0">
                <a:latin typeface="Arial"/>
                <a:ea typeface="+mn-ea"/>
                <a:cs typeface="Arial"/>
              </a:rPr>
              <a:t>Radical variants of E-theorizing about the mind breaks faith with </a:t>
            </a:r>
            <a:r>
              <a:rPr lang="en-US" dirty="0" err="1" smtClean="0">
                <a:latin typeface="Arial"/>
                <a:ea typeface="+mn-ea"/>
                <a:cs typeface="Arial"/>
              </a:rPr>
              <a:t>cognitivism</a:t>
            </a:r>
            <a:r>
              <a:rPr lang="en-US" dirty="0" smtClean="0">
                <a:latin typeface="Arial"/>
                <a:ea typeface="+mn-ea"/>
                <a:cs typeface="Arial"/>
              </a:rPr>
              <a:t>: </a:t>
            </a:r>
          </a:p>
          <a:p>
            <a:pPr lvl="0" indent="-342900" defTabSz="457200" fontAlgn="auto">
              <a:lnSpc>
                <a:spcPct val="90000"/>
              </a:lnSpc>
              <a:spcBef>
                <a:spcPts val="0"/>
              </a:spcBef>
              <a:spcAft>
                <a:spcPts val="0"/>
              </a:spcAft>
              <a:defRPr/>
            </a:pPr>
            <a:endParaRPr lang="en-US" dirty="0">
              <a:latin typeface="Arial"/>
              <a:ea typeface="+mn-ea"/>
              <a:cs typeface="Arial"/>
            </a:endParaRPr>
          </a:p>
          <a:p>
            <a:pPr lvl="1" indent="-342900" defTabSz="457200" fontAlgn="auto">
              <a:lnSpc>
                <a:spcPct val="90000"/>
              </a:lnSpc>
              <a:spcBef>
                <a:spcPts val="0"/>
              </a:spcBef>
              <a:spcAft>
                <a:spcPts val="0"/>
              </a:spcAft>
              <a:defRPr/>
            </a:pPr>
            <a:r>
              <a:rPr lang="en-US" dirty="0" smtClean="0">
                <a:latin typeface="Arial"/>
                <a:ea typeface="+mn-ea"/>
                <a:cs typeface="Arial"/>
              </a:rPr>
              <a:t>	“Dynamical </a:t>
            </a:r>
            <a:r>
              <a:rPr lang="en-US" dirty="0">
                <a:latin typeface="Arial"/>
                <a:ea typeface="+mn-ea"/>
                <a:cs typeface="Arial"/>
              </a:rPr>
              <a:t>systems </a:t>
            </a:r>
            <a:r>
              <a:rPr lang="en-US" dirty="0" smtClean="0">
                <a:latin typeface="Arial"/>
                <a:ea typeface="+mn-ea"/>
                <a:cs typeface="Arial"/>
              </a:rPr>
              <a:t>theory is </a:t>
            </a:r>
            <a:r>
              <a:rPr lang="en-US" dirty="0">
                <a:latin typeface="Arial"/>
                <a:ea typeface="+mn-ea"/>
                <a:cs typeface="Arial"/>
              </a:rPr>
              <a:t>not only an appropriate language for understanding the activity of </a:t>
            </a:r>
            <a:r>
              <a:rPr lang="en-US" dirty="0" smtClean="0">
                <a:latin typeface="Arial"/>
                <a:ea typeface="+mn-ea"/>
                <a:cs typeface="Arial"/>
              </a:rPr>
              <a:t>the nonlinearly </a:t>
            </a:r>
            <a:r>
              <a:rPr lang="en-US" dirty="0">
                <a:latin typeface="Arial"/>
                <a:ea typeface="+mn-ea"/>
                <a:cs typeface="Arial"/>
              </a:rPr>
              <a:t>coupled brain–body–environment system, there is </a:t>
            </a:r>
            <a:r>
              <a:rPr lang="en-US" dirty="0" smtClean="0">
                <a:solidFill>
                  <a:srgbClr val="FDDB18"/>
                </a:solidFill>
                <a:latin typeface="Arial"/>
                <a:ea typeface="+mn-ea"/>
                <a:cs typeface="Arial"/>
              </a:rPr>
              <a:t>mounting evidence </a:t>
            </a:r>
            <a:r>
              <a:rPr lang="en-US" dirty="0">
                <a:latin typeface="Arial"/>
                <a:ea typeface="+mn-ea"/>
                <a:cs typeface="Arial"/>
              </a:rPr>
              <a:t>that it is also the </a:t>
            </a:r>
            <a:r>
              <a:rPr lang="en-US" dirty="0">
                <a:solidFill>
                  <a:srgbClr val="FDDB18"/>
                </a:solidFill>
                <a:latin typeface="Arial"/>
                <a:ea typeface="+mn-ea"/>
                <a:cs typeface="Arial"/>
              </a:rPr>
              <a:t>key to understanding the brain</a:t>
            </a:r>
            <a:r>
              <a:rPr lang="en-US" dirty="0">
                <a:latin typeface="Arial"/>
                <a:ea typeface="+mn-ea"/>
                <a:cs typeface="Arial"/>
              </a:rPr>
              <a:t>, and not in </a:t>
            </a:r>
            <a:r>
              <a:rPr lang="en-US" dirty="0" smtClean="0">
                <a:latin typeface="Arial"/>
                <a:ea typeface="+mn-ea"/>
                <a:cs typeface="Arial"/>
              </a:rPr>
              <a:t>terms of representations” (</a:t>
            </a:r>
            <a:r>
              <a:rPr lang="en-US" dirty="0" err="1" smtClean="0">
                <a:latin typeface="Arial"/>
                <a:ea typeface="+mn-ea"/>
                <a:cs typeface="Arial"/>
              </a:rPr>
              <a:t>Chemero</a:t>
            </a:r>
            <a:r>
              <a:rPr lang="en-US" dirty="0" smtClean="0">
                <a:latin typeface="Arial"/>
                <a:ea typeface="+mn-ea"/>
                <a:cs typeface="Arial"/>
              </a:rPr>
              <a:t> 2009, p. 181).</a:t>
            </a:r>
            <a:endParaRPr kumimoji="0" lang="en-GB" b="0" i="0" u="none" strike="noStrike" kern="1200" cap="none" spc="0" normalizeH="0" baseline="0" noProof="0" dirty="0" smtClean="0">
              <a:ln>
                <a:noFill/>
              </a:ln>
              <a:solidFill>
                <a:schemeClr val="tx1"/>
              </a:solidFill>
              <a:effectLst/>
              <a:uLnTx/>
              <a:uFillTx/>
              <a:latin typeface="Arial"/>
              <a:ea typeface="+mn-ea"/>
              <a:cs typeface="+mn-cs"/>
            </a:endParaRPr>
          </a:p>
        </p:txBody>
      </p:sp>
      <p:pic>
        <p:nvPicPr>
          <p:cNvPr id="4" name="Picture 3" descr="radical-embodied-cognitive-science-bradford-book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7756" y="836712"/>
            <a:ext cx="1990080" cy="2985120"/>
          </a:xfrm>
          <a:prstGeom prst="rect">
            <a:avLst/>
          </a:prstGeom>
        </p:spPr>
      </p:pic>
    </p:spTree>
    <p:extLst>
      <p:ext uri="{BB962C8B-B14F-4D97-AF65-F5344CB8AC3E}">
        <p14:creationId xmlns:p14="http://schemas.microsoft.com/office/powerpoint/2010/main" val="30243223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0075" y="762001"/>
            <a:ext cx="9315450" cy="3416320"/>
          </a:xfrm>
          <a:prstGeom prst="rect">
            <a:avLst/>
          </a:prstGeom>
          <a:noFill/>
          <a:ln>
            <a:solidFill>
              <a:schemeClr val="bg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spAutoFit/>
          </a:bodyPr>
          <a:lstStyle/>
          <a:p>
            <a:pPr eaLnBrk="0" hangingPunct="0">
              <a:defRPr/>
            </a:pPr>
            <a:r>
              <a:rPr lang="en-US" sz="7200" dirty="0" smtClean="0">
                <a:solidFill>
                  <a:schemeClr val="tx1"/>
                </a:solidFill>
                <a:effectLst>
                  <a:reflection stA="50000" endPos="75000" dist="12700" dir="5400000" sy="-100000" algn="bl" rotWithShape="0"/>
                </a:effectLst>
                <a:latin typeface="Arial"/>
              </a:rPr>
              <a:t>The Folk Psychological View of Psychiatry</a:t>
            </a:r>
            <a:endParaRPr lang="en-US" sz="7200" dirty="0">
              <a:solidFill>
                <a:schemeClr val="tx1"/>
              </a:solidFill>
              <a:effectLst>
                <a:reflection stA="50000" endPos="75000" dist="12700" dir="5400000" sy="-100000" algn="bl" rotWithShape="0"/>
              </a:effectLst>
              <a:latin typeface="Arial"/>
            </a:endParaRPr>
          </a:p>
        </p:txBody>
      </p:sp>
    </p:spTree>
    <p:extLst>
      <p:ext uri="{BB962C8B-B14F-4D97-AF65-F5344CB8AC3E}">
        <p14:creationId xmlns:p14="http://schemas.microsoft.com/office/powerpoint/2010/main" val="354576177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55468" y="404664"/>
            <a:ext cx="5143500" cy="5632310"/>
          </a:xfrm>
          <a:prstGeom prst="rect">
            <a:avLst/>
          </a:prstGeom>
        </p:spPr>
        <p:txBody>
          <a:bodyPr>
            <a:spAutoFit/>
          </a:bodyPr>
          <a:lstStyle/>
          <a:p>
            <a:r>
              <a:rPr lang="en-US" dirty="0" smtClean="0">
                <a:latin typeface="Arial"/>
                <a:cs typeface="Arial"/>
              </a:rPr>
              <a:t>“Somewhere </a:t>
            </a:r>
            <a:r>
              <a:rPr lang="en-US" dirty="0">
                <a:solidFill>
                  <a:srgbClr val="FDDB18"/>
                </a:solidFill>
                <a:latin typeface="Arial"/>
                <a:cs typeface="Arial"/>
              </a:rPr>
              <a:t>embodied cognition took a wrong turn</a:t>
            </a:r>
            <a:r>
              <a:rPr lang="en-US" dirty="0">
                <a:latin typeface="Arial"/>
                <a:cs typeface="Arial"/>
              </a:rPr>
              <a:t>, and nowhere is this more evident than in Hutto and </a:t>
            </a:r>
            <a:r>
              <a:rPr lang="en-US" dirty="0" err="1">
                <a:latin typeface="Arial"/>
                <a:cs typeface="Arial"/>
              </a:rPr>
              <a:t>Myin’s</a:t>
            </a:r>
            <a:r>
              <a:rPr lang="en-US" dirty="0">
                <a:latin typeface="Arial"/>
                <a:cs typeface="Arial"/>
              </a:rPr>
              <a:t> </a:t>
            </a:r>
            <a:r>
              <a:rPr lang="en-US" i="1" dirty="0">
                <a:latin typeface="Arial"/>
                <a:cs typeface="Arial"/>
              </a:rPr>
              <a:t>Radicalizing </a:t>
            </a:r>
            <a:r>
              <a:rPr lang="en-US" i="1" dirty="0" err="1">
                <a:latin typeface="Arial"/>
                <a:cs typeface="Arial"/>
              </a:rPr>
              <a:t>Enactivism</a:t>
            </a:r>
            <a:r>
              <a:rPr lang="en-US" dirty="0">
                <a:latin typeface="Arial"/>
                <a:cs typeface="Arial"/>
              </a:rPr>
              <a:t>. </a:t>
            </a:r>
            <a:endParaRPr lang="en-US" dirty="0" smtClean="0">
              <a:latin typeface="Arial"/>
              <a:cs typeface="Arial"/>
            </a:endParaRPr>
          </a:p>
          <a:p>
            <a:endParaRPr lang="en-US" dirty="0" smtClean="0">
              <a:latin typeface="Arial"/>
              <a:cs typeface="Arial"/>
            </a:endParaRPr>
          </a:p>
          <a:p>
            <a:r>
              <a:rPr lang="en-US" dirty="0" smtClean="0">
                <a:latin typeface="Arial"/>
                <a:cs typeface="Arial"/>
              </a:rPr>
              <a:t>The </a:t>
            </a:r>
            <a:r>
              <a:rPr lang="en-US" dirty="0">
                <a:latin typeface="Arial"/>
                <a:cs typeface="Arial"/>
              </a:rPr>
              <a:t>authors of this slender book defend a thesis that would not only </a:t>
            </a:r>
            <a:r>
              <a:rPr lang="en-US" dirty="0" smtClean="0">
                <a:solidFill>
                  <a:srgbClr val="FDDB18"/>
                </a:solidFill>
                <a:latin typeface="Arial"/>
                <a:cs typeface="Arial"/>
              </a:rPr>
              <a:t>repudiate </a:t>
            </a:r>
            <a:r>
              <a:rPr lang="en-US" dirty="0">
                <a:solidFill>
                  <a:srgbClr val="FDDB18"/>
                </a:solidFill>
                <a:latin typeface="Arial"/>
                <a:cs typeface="Arial"/>
              </a:rPr>
              <a:t>all of cognitive science </a:t>
            </a:r>
            <a:r>
              <a:rPr lang="en-US" dirty="0">
                <a:latin typeface="Arial"/>
                <a:cs typeface="Arial"/>
              </a:rPr>
              <a:t>to date</a:t>
            </a:r>
            <a:r>
              <a:rPr lang="en-US" dirty="0" smtClean="0">
                <a:latin typeface="Arial"/>
                <a:cs typeface="Arial"/>
              </a:rPr>
              <a:t>, </a:t>
            </a:r>
            <a:r>
              <a:rPr lang="en-US" dirty="0">
                <a:latin typeface="Arial"/>
                <a:cs typeface="Arial"/>
              </a:rPr>
              <a:t>but that would also </a:t>
            </a:r>
            <a:r>
              <a:rPr lang="en-US" dirty="0" smtClean="0">
                <a:latin typeface="Arial"/>
                <a:cs typeface="Arial"/>
              </a:rPr>
              <a:t>require a </a:t>
            </a:r>
            <a:r>
              <a:rPr lang="en-US" dirty="0" smtClean="0">
                <a:solidFill>
                  <a:srgbClr val="FDDB18"/>
                </a:solidFill>
                <a:latin typeface="Arial"/>
                <a:cs typeface="Arial"/>
              </a:rPr>
              <a:t>thorough reconceptualization of mentality and psychological processes </a:t>
            </a:r>
            <a:r>
              <a:rPr lang="en-US" dirty="0" smtClean="0">
                <a:latin typeface="Arial"/>
                <a:cs typeface="Arial"/>
              </a:rPr>
              <a:t>…</a:t>
            </a:r>
            <a:r>
              <a:rPr lang="en-US" dirty="0">
                <a:latin typeface="Arial"/>
                <a:cs typeface="Arial"/>
              </a:rPr>
              <a:t>. </a:t>
            </a:r>
            <a:endParaRPr lang="en-US" dirty="0" smtClean="0">
              <a:latin typeface="Arial"/>
              <a:cs typeface="Arial"/>
            </a:endParaRPr>
          </a:p>
          <a:p>
            <a:endParaRPr lang="en-US" dirty="0">
              <a:latin typeface="Arial"/>
              <a:cs typeface="Arial"/>
            </a:endParaRPr>
          </a:p>
          <a:p>
            <a:r>
              <a:rPr lang="en-US" dirty="0" smtClean="0">
                <a:latin typeface="Arial"/>
                <a:cs typeface="Arial"/>
              </a:rPr>
              <a:t>They </a:t>
            </a:r>
            <a:r>
              <a:rPr lang="en-US" dirty="0">
                <a:latin typeface="Arial"/>
                <a:cs typeface="Arial"/>
              </a:rPr>
              <a:t>deny what seems </a:t>
            </a:r>
            <a:r>
              <a:rPr lang="en-US" dirty="0" smtClean="0">
                <a:latin typeface="Arial"/>
                <a:cs typeface="Arial"/>
              </a:rPr>
              <a:t>undeniable” (Shapiro</a:t>
            </a:r>
            <a:r>
              <a:rPr lang="en-US" dirty="0">
                <a:latin typeface="Arial"/>
                <a:cs typeface="Arial"/>
              </a:rPr>
              <a:t> </a:t>
            </a:r>
            <a:r>
              <a:rPr lang="en-US" dirty="0" smtClean="0">
                <a:latin typeface="Arial"/>
                <a:cs typeface="Arial"/>
              </a:rPr>
              <a:t>2014)</a:t>
            </a:r>
            <a:endParaRPr lang="en-US" dirty="0">
              <a:latin typeface="Arial"/>
              <a:cs typeface="Arial"/>
            </a:endParaRPr>
          </a:p>
        </p:txBody>
      </p:sp>
      <p:pic>
        <p:nvPicPr>
          <p:cNvPr id="4" name="Picture 3" descr="8858_jkt_Re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012" y="476672"/>
            <a:ext cx="3672408" cy="5544616"/>
          </a:xfrm>
          <a:prstGeom prst="rect">
            <a:avLst/>
          </a:prstGeom>
        </p:spPr>
      </p:pic>
    </p:spTree>
    <p:extLst>
      <p:ext uri="{BB962C8B-B14F-4D97-AF65-F5344CB8AC3E}">
        <p14:creationId xmlns:p14="http://schemas.microsoft.com/office/powerpoint/2010/main" val="3922741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3"/>
          <p:cNvSpPr>
            <a:spLocks noGrp="1" noChangeArrowheads="1"/>
          </p:cNvSpPr>
          <p:nvPr>
            <p:ph type="body" idx="1"/>
          </p:nvPr>
        </p:nvSpPr>
        <p:spPr>
          <a:xfrm>
            <a:off x="462980" y="476672"/>
            <a:ext cx="4896544" cy="5688632"/>
          </a:xfrm>
          <a:noFill/>
        </p:spPr>
        <p:txBody>
          <a:bodyPr/>
          <a:lstStyle/>
          <a:p>
            <a:pPr marL="0" eaLnBrk="1" hangingPunct="1">
              <a:spcBef>
                <a:spcPts val="0"/>
              </a:spcBef>
              <a:buFontTx/>
              <a:buNone/>
              <a:defRPr/>
            </a:pPr>
            <a:r>
              <a:rPr lang="en-GB" dirty="0" smtClean="0">
                <a:solidFill>
                  <a:srgbClr val="FDDB18"/>
                </a:solidFill>
                <a:cs typeface="Arial"/>
              </a:rPr>
              <a:t>Murphy’s law </a:t>
            </a:r>
            <a:r>
              <a:rPr lang="en-GB" dirty="0" smtClean="0">
                <a:cs typeface="Arial"/>
              </a:rPr>
              <a:t>(</a:t>
            </a:r>
            <a:r>
              <a:rPr lang="en-GB" dirty="0" smtClean="0">
                <a:solidFill>
                  <a:srgbClr val="FFFFFF"/>
                </a:solidFill>
                <a:cs typeface="Arial"/>
              </a:rPr>
              <a:t>about sticking with the scientific image) puts him in a precarious situation: </a:t>
            </a:r>
          </a:p>
          <a:p>
            <a:pPr marL="0" eaLnBrk="1" hangingPunct="1">
              <a:spcBef>
                <a:spcPts val="0"/>
              </a:spcBef>
              <a:buFontTx/>
              <a:buNone/>
              <a:defRPr/>
            </a:pPr>
            <a:endParaRPr lang="en-GB" dirty="0">
              <a:solidFill>
                <a:srgbClr val="FFFFFF"/>
              </a:solidFill>
              <a:cs typeface="Arial"/>
            </a:endParaRPr>
          </a:p>
          <a:p>
            <a:pPr marL="0" eaLnBrk="1" hangingPunct="1">
              <a:spcBef>
                <a:spcPts val="0"/>
              </a:spcBef>
              <a:buFontTx/>
              <a:buNone/>
              <a:defRPr/>
            </a:pPr>
            <a:r>
              <a:rPr lang="en-GB" dirty="0" smtClean="0">
                <a:solidFill>
                  <a:srgbClr val="FFFFFF"/>
                </a:solidFill>
                <a:cs typeface="Arial"/>
              </a:rPr>
              <a:t>It does not permit him to appeal to ‘intuitions’ (as Shapiro does) in order to rule out such root-and-branch revolutions in thinking about the mind.</a:t>
            </a:r>
            <a:endParaRPr lang="en-GB" dirty="0" smtClean="0">
              <a:solidFill>
                <a:schemeClr val="tx1"/>
              </a:solidFill>
              <a:cs typeface="Arial"/>
            </a:endParaRPr>
          </a:p>
        </p:txBody>
      </p:sp>
      <p:grpSp>
        <p:nvGrpSpPr>
          <p:cNvPr id="2" name="Group 16"/>
          <p:cNvGrpSpPr>
            <a:grpSpLocks/>
          </p:cNvGrpSpPr>
          <p:nvPr/>
        </p:nvGrpSpPr>
        <p:grpSpPr bwMode="auto">
          <a:xfrm>
            <a:off x="6763680" y="3429000"/>
            <a:ext cx="2539269" cy="2880320"/>
            <a:chOff x="5266218" y="2188722"/>
            <a:chExt cx="3340101" cy="4572000"/>
          </a:xfrm>
        </p:grpSpPr>
      </p:grpSp>
      <p:cxnSp>
        <p:nvCxnSpPr>
          <p:cNvPr id="20" name="Straight Arrow Connector 19"/>
          <p:cNvCxnSpPr/>
          <p:nvPr/>
        </p:nvCxnSpPr>
        <p:spPr bwMode="auto">
          <a:xfrm flipV="1">
            <a:off x="5223868" y="4143380"/>
            <a:ext cx="2330665" cy="428628"/>
          </a:xfrm>
          <a:prstGeom prst="straightConnector1">
            <a:avLst/>
          </a:prstGeom>
          <a:solidFill>
            <a:schemeClr val="accent1"/>
          </a:solidFill>
          <a:ln w="101600" cap="flat" cmpd="sng" algn="ctr">
            <a:solidFill>
              <a:srgbClr val="EDC841"/>
            </a:solidFill>
            <a:prstDash val="solid"/>
            <a:round/>
            <a:headEnd type="none" w="med" len="med"/>
            <a:tailEnd type="arrow" w="lg" len="lg"/>
          </a:ln>
          <a:effectLst/>
          <a:scene3d>
            <a:camera prst="orthographicFront"/>
            <a:lightRig rig="threePt" dir="t"/>
          </a:scene3d>
          <a:sp3d>
            <a:bevelT/>
          </a:sp3d>
        </p:spPr>
      </p:cxnSp>
      <p:pic>
        <p:nvPicPr>
          <p:cNvPr id="4" name="Picture 3" descr="DM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540" y="764704"/>
            <a:ext cx="4256360" cy="4815007"/>
          </a:xfrm>
          <a:prstGeom prst="rect">
            <a:avLst/>
          </a:prstGeom>
        </p:spPr>
      </p:pic>
    </p:spTree>
    <p:extLst>
      <p:ext uri="{BB962C8B-B14F-4D97-AF65-F5344CB8AC3E}">
        <p14:creationId xmlns:p14="http://schemas.microsoft.com/office/powerpoint/2010/main" val="290502237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3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3"/>
          <p:cNvSpPr>
            <a:spLocks noGrp="1" noChangeArrowheads="1"/>
          </p:cNvSpPr>
          <p:nvPr>
            <p:ph type="body" idx="1"/>
          </p:nvPr>
        </p:nvSpPr>
        <p:spPr>
          <a:xfrm>
            <a:off x="462980" y="476672"/>
            <a:ext cx="6336704" cy="5688632"/>
          </a:xfrm>
          <a:noFill/>
        </p:spPr>
        <p:txBody>
          <a:bodyPr/>
          <a:lstStyle/>
          <a:p>
            <a:pPr marL="0" eaLnBrk="1" hangingPunct="1">
              <a:spcBef>
                <a:spcPts val="0"/>
              </a:spcBef>
              <a:buFontTx/>
              <a:buNone/>
              <a:defRPr/>
            </a:pPr>
            <a:r>
              <a:rPr lang="en-GB" sz="2800" dirty="0" smtClean="0">
                <a:solidFill>
                  <a:srgbClr val="FDDB18"/>
                </a:solidFill>
                <a:cs typeface="Arial"/>
              </a:rPr>
              <a:t>Official word: </a:t>
            </a:r>
          </a:p>
          <a:p>
            <a:pPr marL="0" eaLnBrk="1" hangingPunct="1">
              <a:spcBef>
                <a:spcPts val="0"/>
              </a:spcBef>
              <a:buFontTx/>
              <a:buNone/>
              <a:defRPr/>
            </a:pPr>
            <a:endParaRPr lang="en-GB" sz="2800" dirty="0">
              <a:solidFill>
                <a:srgbClr val="FDDB18"/>
              </a:solidFill>
              <a:cs typeface="Arial"/>
            </a:endParaRPr>
          </a:p>
          <a:p>
            <a:pPr marL="0" eaLnBrk="1" hangingPunct="1">
              <a:spcBef>
                <a:spcPts val="0"/>
              </a:spcBef>
              <a:buFontTx/>
              <a:buNone/>
              <a:defRPr/>
            </a:pPr>
            <a:r>
              <a:rPr lang="en-GB" sz="2800" dirty="0" smtClean="0">
                <a:solidFill>
                  <a:srgbClr val="FFFFFF"/>
                </a:solidFill>
                <a:cs typeface="Arial"/>
              </a:rPr>
              <a:t>“Some pictures of the mind stress embodiment very heavily ... </a:t>
            </a:r>
          </a:p>
          <a:p>
            <a:pPr marL="0" eaLnBrk="1" hangingPunct="1">
              <a:spcBef>
                <a:spcPts val="0"/>
              </a:spcBef>
              <a:buFontTx/>
              <a:buNone/>
              <a:defRPr/>
            </a:pPr>
            <a:endParaRPr lang="en-GB" sz="2800" dirty="0">
              <a:solidFill>
                <a:srgbClr val="FFFFFF"/>
              </a:solidFill>
              <a:cs typeface="Arial"/>
            </a:endParaRPr>
          </a:p>
          <a:p>
            <a:pPr marL="0" eaLnBrk="1" hangingPunct="1">
              <a:spcBef>
                <a:spcPts val="0"/>
              </a:spcBef>
              <a:buFontTx/>
              <a:buNone/>
              <a:defRPr/>
            </a:pPr>
            <a:r>
              <a:rPr lang="en-GB" sz="2800" dirty="0" smtClean="0">
                <a:solidFill>
                  <a:srgbClr val="FFFFFF"/>
                </a:solidFill>
                <a:cs typeface="Arial"/>
              </a:rPr>
              <a:t>Others </a:t>
            </a:r>
            <a:r>
              <a:rPr lang="en-GB" sz="2800" dirty="0" err="1" smtClean="0">
                <a:solidFill>
                  <a:srgbClr val="FFFFFF"/>
                </a:solidFill>
                <a:cs typeface="Arial"/>
              </a:rPr>
              <a:t>prescind</a:t>
            </a:r>
            <a:r>
              <a:rPr lang="en-GB" sz="2800" dirty="0" smtClean="0">
                <a:solidFill>
                  <a:srgbClr val="FFFFFF"/>
                </a:solidFill>
                <a:cs typeface="Arial"/>
              </a:rPr>
              <a:t> from details of our embodiment to stress a more purely computational theory of the mental … </a:t>
            </a:r>
          </a:p>
          <a:p>
            <a:pPr marL="0" eaLnBrk="1" hangingPunct="1">
              <a:spcBef>
                <a:spcPts val="0"/>
              </a:spcBef>
              <a:buFontTx/>
              <a:buNone/>
              <a:defRPr/>
            </a:pPr>
            <a:endParaRPr lang="en-GB" sz="2800" dirty="0">
              <a:solidFill>
                <a:srgbClr val="FFFFFF"/>
              </a:solidFill>
              <a:cs typeface="Arial"/>
            </a:endParaRPr>
          </a:p>
          <a:p>
            <a:pPr marL="0" eaLnBrk="1" hangingPunct="1">
              <a:spcBef>
                <a:spcPts val="0"/>
              </a:spcBef>
              <a:buFontTx/>
              <a:buNone/>
              <a:defRPr/>
            </a:pPr>
            <a:r>
              <a:rPr lang="en-GB" sz="2800" dirty="0" smtClean="0">
                <a:solidFill>
                  <a:srgbClr val="FDDB18"/>
                </a:solidFill>
                <a:cs typeface="Arial"/>
              </a:rPr>
              <a:t>what counts as the mental depends in part on who is right in these debates</a:t>
            </a:r>
            <a:r>
              <a:rPr lang="en-GB" sz="2800" dirty="0" smtClean="0">
                <a:solidFill>
                  <a:srgbClr val="FFFFFF"/>
                </a:solidFill>
                <a:cs typeface="Arial"/>
              </a:rPr>
              <a:t>.” (Murphy 2006, p. 64). </a:t>
            </a:r>
            <a:endParaRPr lang="en-GB" sz="2800" dirty="0" smtClean="0">
              <a:solidFill>
                <a:schemeClr val="tx1"/>
              </a:solidFill>
              <a:cs typeface="Arial"/>
            </a:endParaRPr>
          </a:p>
        </p:txBody>
      </p:sp>
      <p:grpSp>
        <p:nvGrpSpPr>
          <p:cNvPr id="2" name="Group 16"/>
          <p:cNvGrpSpPr>
            <a:grpSpLocks/>
          </p:cNvGrpSpPr>
          <p:nvPr/>
        </p:nvGrpSpPr>
        <p:grpSpPr bwMode="auto">
          <a:xfrm>
            <a:off x="6763680" y="3429000"/>
            <a:ext cx="2539269" cy="2880320"/>
            <a:chOff x="5266218" y="2188722"/>
            <a:chExt cx="3340101" cy="4572000"/>
          </a:xfrm>
        </p:grpSpPr>
      </p:grpSp>
      <p:cxnSp>
        <p:nvCxnSpPr>
          <p:cNvPr id="20" name="Straight Arrow Connector 19"/>
          <p:cNvCxnSpPr/>
          <p:nvPr/>
        </p:nvCxnSpPr>
        <p:spPr bwMode="auto">
          <a:xfrm flipV="1">
            <a:off x="5223868" y="4143380"/>
            <a:ext cx="2330665" cy="428628"/>
          </a:xfrm>
          <a:prstGeom prst="straightConnector1">
            <a:avLst/>
          </a:prstGeom>
          <a:solidFill>
            <a:schemeClr val="accent1"/>
          </a:solidFill>
          <a:ln w="101600" cap="flat" cmpd="sng" algn="ctr">
            <a:solidFill>
              <a:srgbClr val="EDC841"/>
            </a:solidFill>
            <a:prstDash val="solid"/>
            <a:round/>
            <a:headEnd type="none" w="med" len="med"/>
            <a:tailEnd type="arrow" w="lg" len="lg"/>
          </a:ln>
          <a:effectLst/>
          <a:scene3d>
            <a:camera prst="orthographicFront"/>
            <a:lightRig rig="threePt" dir="t"/>
          </a:scene3d>
          <a:sp3d>
            <a:bevelT/>
          </a:sp3d>
        </p:spPr>
      </p:cxnSp>
      <p:pic>
        <p:nvPicPr>
          <p:cNvPr id="3" name="Picture 2" descr="PinS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9724" y="620688"/>
            <a:ext cx="2710656" cy="4076410"/>
          </a:xfrm>
          <a:prstGeom prst="rect">
            <a:avLst/>
          </a:prstGeom>
        </p:spPr>
      </p:pic>
    </p:spTree>
    <p:extLst>
      <p:ext uri="{BB962C8B-B14F-4D97-AF65-F5344CB8AC3E}">
        <p14:creationId xmlns:p14="http://schemas.microsoft.com/office/powerpoint/2010/main" val="22766107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32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23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18959979_Jury_Box_answer_3_x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6999" cy="6858000"/>
          </a:xfrm>
          <a:prstGeom prst="rect">
            <a:avLst/>
          </a:prstGeom>
        </p:spPr>
      </p:pic>
    </p:spTree>
    <p:extLst>
      <p:ext uri="{BB962C8B-B14F-4D97-AF65-F5344CB8AC3E}">
        <p14:creationId xmlns:p14="http://schemas.microsoft.com/office/powerpoint/2010/main" val="329823484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 y="20439"/>
            <a:ext cx="10306488" cy="6837561"/>
          </a:xfrm>
          <a:prstGeom prst="rect">
            <a:avLst/>
          </a:prstGeom>
        </p:spPr>
      </p:pic>
      <p:sp>
        <p:nvSpPr>
          <p:cNvPr id="3" name="TextBox 2"/>
          <p:cNvSpPr txBox="1"/>
          <p:nvPr/>
        </p:nvSpPr>
        <p:spPr>
          <a:xfrm>
            <a:off x="2794240" y="1052736"/>
            <a:ext cx="4816533" cy="4524315"/>
          </a:xfrm>
          <a:prstGeom prst="rect">
            <a:avLst/>
          </a:prstGeom>
          <a:noFill/>
        </p:spPr>
        <p:txBody>
          <a:bodyPr wrap="square" rtlCol="0">
            <a:spAutoFit/>
          </a:bodyPr>
          <a:lstStyle/>
          <a:p>
            <a:r>
              <a:rPr lang="en-US" sz="3200" b="1" dirty="0" smtClean="0">
                <a:latin typeface="Arial"/>
                <a:cs typeface="Arial"/>
              </a:rPr>
              <a:t>“The </a:t>
            </a:r>
            <a:r>
              <a:rPr lang="en-US" sz="3200" b="1" dirty="0">
                <a:latin typeface="Arial"/>
                <a:cs typeface="Arial"/>
              </a:rPr>
              <a:t>concepts that cognitive sciences take to be </a:t>
            </a:r>
            <a:r>
              <a:rPr lang="en-US" sz="3200" b="1" dirty="0">
                <a:solidFill>
                  <a:srgbClr val="FDDB18"/>
                </a:solidFill>
                <a:latin typeface="Arial"/>
                <a:cs typeface="Arial"/>
              </a:rPr>
              <a:t>essential</a:t>
            </a:r>
            <a:r>
              <a:rPr lang="en-US" sz="3200" b="1" dirty="0">
                <a:latin typeface="Arial"/>
                <a:cs typeface="Arial"/>
              </a:rPr>
              <a:t> for understanding their domain include </a:t>
            </a:r>
            <a:r>
              <a:rPr lang="en-US" sz="3200" b="1" dirty="0">
                <a:solidFill>
                  <a:srgbClr val="FDDB18"/>
                </a:solidFill>
                <a:latin typeface="Arial"/>
                <a:cs typeface="Arial"/>
              </a:rPr>
              <a:t>information, representations, and </a:t>
            </a:r>
            <a:r>
              <a:rPr lang="en-US" sz="3200" b="1" dirty="0" smtClean="0">
                <a:solidFill>
                  <a:srgbClr val="FDDB18"/>
                </a:solidFill>
                <a:latin typeface="Arial"/>
                <a:cs typeface="Arial"/>
              </a:rPr>
              <a:t>algorithms</a:t>
            </a:r>
            <a:r>
              <a:rPr lang="en-US" sz="3200" b="1" dirty="0" smtClean="0">
                <a:latin typeface="Arial"/>
                <a:cs typeface="Arial"/>
              </a:rPr>
              <a:t>”</a:t>
            </a:r>
            <a:r>
              <a:rPr lang="en-US" sz="3200" b="1" dirty="0" smtClean="0">
                <a:solidFill>
                  <a:srgbClr val="FDDB18"/>
                </a:solidFill>
                <a:latin typeface="Arial"/>
                <a:cs typeface="Arial"/>
              </a:rPr>
              <a:t> </a:t>
            </a:r>
            <a:r>
              <a:rPr lang="en-US" sz="3200" b="1" dirty="0">
                <a:latin typeface="Arial"/>
                <a:cs typeface="Arial"/>
              </a:rPr>
              <a:t>(Shapiro 2014, p. </a:t>
            </a:r>
            <a:r>
              <a:rPr lang="en-US" sz="3200" b="1" dirty="0" smtClean="0">
                <a:latin typeface="Arial"/>
                <a:cs typeface="Arial"/>
              </a:rPr>
              <a:t>74)</a:t>
            </a:r>
            <a:r>
              <a:rPr lang="en-US" sz="3200" b="1" dirty="0">
                <a:latin typeface="Arial"/>
                <a:cs typeface="Arial"/>
              </a:rPr>
              <a:t>.</a:t>
            </a:r>
          </a:p>
        </p:txBody>
      </p:sp>
    </p:spTree>
    <p:extLst>
      <p:ext uri="{BB962C8B-B14F-4D97-AF65-F5344CB8AC3E}">
        <p14:creationId xmlns:p14="http://schemas.microsoft.com/office/powerpoint/2010/main" val="411229138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895028" y="404664"/>
            <a:ext cx="8496944" cy="5976664"/>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07" charset="0"/>
              <a:buChar char="•"/>
              <a:defRPr sz="3200" kern="1200">
                <a:solidFill>
                  <a:schemeClr val="tx1"/>
                </a:solidFill>
                <a:latin typeface="Arial"/>
                <a:ea typeface="ＭＳ Ｐゴシック" pitchFamily="-107" charset="-128"/>
                <a:cs typeface="ＭＳ Ｐゴシック" pitchFamily="-107" charset="-128"/>
              </a:defRPr>
            </a:lvl1pPr>
            <a:lvl2pPr marL="742950" indent="-285750" algn="l" defTabSz="457200" rtl="0" eaLnBrk="0" fontAlgn="base" hangingPunct="0">
              <a:spcBef>
                <a:spcPct val="20000"/>
              </a:spcBef>
              <a:spcAft>
                <a:spcPct val="0"/>
              </a:spcAft>
              <a:buFont typeface="Arial" pitchFamily="-107" charset="0"/>
              <a:buChar char="–"/>
              <a:defRPr sz="2800" kern="1200">
                <a:solidFill>
                  <a:schemeClr val="tx1"/>
                </a:solidFill>
                <a:latin typeface="Arial"/>
                <a:ea typeface="ＭＳ Ｐゴシック" pitchFamily="-107" charset="-128"/>
                <a:cs typeface="+mn-cs"/>
              </a:defRPr>
            </a:lvl2pPr>
            <a:lvl3pPr marL="1143000" indent="-228600" algn="l" defTabSz="457200" rtl="0" eaLnBrk="0" fontAlgn="base" hangingPunct="0">
              <a:spcBef>
                <a:spcPct val="20000"/>
              </a:spcBef>
              <a:spcAft>
                <a:spcPct val="0"/>
              </a:spcAft>
              <a:buFont typeface="Arial" pitchFamily="-107" charset="0"/>
              <a:buChar char="•"/>
              <a:defRPr sz="2400" kern="1200">
                <a:solidFill>
                  <a:schemeClr val="tx1"/>
                </a:solidFill>
                <a:latin typeface="Arial"/>
                <a:ea typeface="ＭＳ Ｐゴシック" pitchFamily="-107" charset="-128"/>
                <a:cs typeface="+mn-cs"/>
              </a:defRPr>
            </a:lvl3pPr>
            <a:lvl4pPr marL="16002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4pPr>
            <a:lvl5pPr marL="20574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defRPr/>
            </a:pPr>
            <a:r>
              <a:rPr lang="en-GB" sz="2800" dirty="0" smtClean="0">
                <a:solidFill>
                  <a:srgbClr val="FFFFFF"/>
                </a:solidFill>
                <a:cs typeface="Arial"/>
              </a:rPr>
              <a:t>The majority of scientists </a:t>
            </a:r>
            <a:r>
              <a:rPr lang="en-GB" sz="2800" dirty="0">
                <a:solidFill>
                  <a:srgbClr val="FFFFFF"/>
                </a:solidFill>
                <a:cs typeface="Arial"/>
              </a:rPr>
              <a:t>of the mind do talk of neural and mental representations in free and easy </a:t>
            </a:r>
            <a:r>
              <a:rPr lang="en-GB" sz="2800" dirty="0" smtClean="0">
                <a:solidFill>
                  <a:srgbClr val="FFFFFF"/>
                </a:solidFill>
                <a:cs typeface="Arial"/>
              </a:rPr>
              <a:t>ways. </a:t>
            </a:r>
          </a:p>
          <a:p>
            <a:pPr marL="0" indent="0" eaLnBrk="1" hangingPunct="1">
              <a:spcBef>
                <a:spcPts val="0"/>
              </a:spcBef>
              <a:buNone/>
              <a:defRPr/>
            </a:pPr>
            <a:endParaRPr lang="en-GB" sz="2800" dirty="0">
              <a:solidFill>
                <a:srgbClr val="FFFFFF"/>
              </a:solidFill>
              <a:cs typeface="Arial"/>
            </a:endParaRPr>
          </a:p>
          <a:p>
            <a:pPr marL="0" indent="0" eaLnBrk="1" hangingPunct="1">
              <a:spcBef>
                <a:spcPts val="0"/>
              </a:spcBef>
              <a:buNone/>
              <a:defRPr/>
            </a:pPr>
            <a:r>
              <a:rPr lang="en-GB" sz="2800" dirty="0">
                <a:solidFill>
                  <a:srgbClr val="FFFFFF"/>
                </a:solidFill>
                <a:cs typeface="Arial"/>
              </a:rPr>
              <a:t>D</a:t>
            </a:r>
            <a:r>
              <a:rPr lang="en-GB" sz="2800" dirty="0" smtClean="0">
                <a:solidFill>
                  <a:srgbClr val="FFFFFF"/>
                </a:solidFill>
                <a:cs typeface="Arial"/>
              </a:rPr>
              <a:t>oes it follow that they </a:t>
            </a:r>
            <a:r>
              <a:rPr lang="en-GB" sz="2800" dirty="0">
                <a:solidFill>
                  <a:srgbClr val="FFFFFF"/>
                </a:solidFill>
                <a:cs typeface="Arial"/>
              </a:rPr>
              <a:t>are committed to a </a:t>
            </a:r>
            <a:r>
              <a:rPr lang="en-GB" sz="2800" dirty="0" smtClean="0">
                <a:solidFill>
                  <a:srgbClr val="FFFFFF"/>
                </a:solidFill>
                <a:cs typeface="Arial"/>
              </a:rPr>
              <a:t>cognitivist </a:t>
            </a:r>
            <a:r>
              <a:rPr lang="en-GB" sz="2800" dirty="0">
                <a:solidFill>
                  <a:srgbClr val="FFFFFF"/>
                </a:solidFill>
                <a:cs typeface="Arial"/>
              </a:rPr>
              <a:t>take on mental representations </a:t>
            </a:r>
            <a:r>
              <a:rPr lang="en-GB" sz="2800" dirty="0" smtClean="0">
                <a:solidFill>
                  <a:srgbClr val="FFFFFF"/>
                </a:solidFill>
                <a:cs typeface="Arial"/>
              </a:rPr>
              <a:t>of the kind that would </a:t>
            </a:r>
            <a:r>
              <a:rPr lang="en-GB" sz="2800" dirty="0">
                <a:solidFill>
                  <a:srgbClr val="FFFFFF"/>
                </a:solidFill>
                <a:cs typeface="Arial"/>
              </a:rPr>
              <a:t>justify </a:t>
            </a:r>
            <a:r>
              <a:rPr lang="en-GB" sz="2800" dirty="0" err="1" smtClean="0">
                <a:solidFill>
                  <a:srgbClr val="FFFFFF"/>
                </a:solidFill>
                <a:cs typeface="Arial"/>
              </a:rPr>
              <a:t>neurocentrism</a:t>
            </a:r>
            <a:r>
              <a:rPr lang="en-GB" sz="2800" dirty="0" smtClean="0">
                <a:solidFill>
                  <a:srgbClr val="FFFFFF"/>
                </a:solidFill>
                <a:cs typeface="Arial"/>
              </a:rPr>
              <a:t> (</a:t>
            </a:r>
            <a:r>
              <a:rPr lang="en-GB" sz="2800" dirty="0">
                <a:solidFill>
                  <a:srgbClr val="FFFFFF"/>
                </a:solidFill>
                <a:cs typeface="Arial"/>
              </a:rPr>
              <a:t>see </a:t>
            </a:r>
            <a:r>
              <a:rPr lang="en-GB" sz="2800" dirty="0" smtClean="0">
                <a:solidFill>
                  <a:srgbClr val="FFFFFF"/>
                </a:solidFill>
                <a:cs typeface="Arial"/>
              </a:rPr>
              <a:t>Jacobson 2015, Ramsey 2007, Bechtel 2016)?</a:t>
            </a:r>
          </a:p>
          <a:p>
            <a:pPr marL="0" indent="0" eaLnBrk="1" hangingPunct="1">
              <a:spcBef>
                <a:spcPts val="0"/>
              </a:spcBef>
              <a:buNone/>
              <a:defRPr/>
            </a:pPr>
            <a:endParaRPr lang="en-GB" sz="2800" dirty="0">
              <a:solidFill>
                <a:srgbClr val="FFFFFF"/>
              </a:solidFill>
              <a:cs typeface="Arial"/>
            </a:endParaRPr>
          </a:p>
          <a:p>
            <a:pPr marL="0" indent="0" eaLnBrk="1" hangingPunct="1">
              <a:spcBef>
                <a:spcPts val="0"/>
              </a:spcBef>
              <a:buNone/>
              <a:defRPr/>
            </a:pPr>
            <a:r>
              <a:rPr lang="en-GB" sz="2800" dirty="0" smtClean="0">
                <a:solidFill>
                  <a:srgbClr val="FFFFFF"/>
                </a:solidFill>
                <a:cs typeface="Arial"/>
              </a:rPr>
              <a:t>To establish that this it would </a:t>
            </a:r>
            <a:r>
              <a:rPr lang="en-GB" sz="2800" dirty="0">
                <a:solidFill>
                  <a:srgbClr val="FFFFFF"/>
                </a:solidFill>
                <a:cs typeface="Arial"/>
              </a:rPr>
              <a:t>need to be shown that the representational talk of scientists </a:t>
            </a:r>
            <a:r>
              <a:rPr lang="en-GB" sz="2800" dirty="0" smtClean="0">
                <a:solidFill>
                  <a:srgbClr val="FFFFFF"/>
                </a:solidFill>
                <a:cs typeface="Arial"/>
              </a:rPr>
              <a:t>has the right theoretical commitments, that </a:t>
            </a:r>
            <a:r>
              <a:rPr lang="en-GB" sz="2800" dirty="0">
                <a:solidFill>
                  <a:srgbClr val="FFFFFF"/>
                </a:solidFill>
                <a:cs typeface="Arial"/>
              </a:rPr>
              <a:t>it is </a:t>
            </a:r>
            <a:r>
              <a:rPr lang="en-GB" sz="2800" dirty="0">
                <a:solidFill>
                  <a:srgbClr val="FDDB18"/>
                </a:solidFill>
                <a:cs typeface="Arial"/>
              </a:rPr>
              <a:t>more than nominally unified</a:t>
            </a:r>
            <a:r>
              <a:rPr lang="en-GB" sz="2800" dirty="0" smtClean="0">
                <a:solidFill>
                  <a:srgbClr val="FFFFFF"/>
                </a:solidFill>
                <a:cs typeface="Arial"/>
              </a:rPr>
              <a:t>.</a:t>
            </a:r>
          </a:p>
          <a:p>
            <a:pPr marL="0" indent="0" eaLnBrk="1" hangingPunct="1">
              <a:spcBef>
                <a:spcPts val="0"/>
              </a:spcBef>
              <a:buNone/>
              <a:defRPr/>
            </a:pPr>
            <a:endParaRPr lang="en-GB" sz="2800" dirty="0">
              <a:solidFill>
                <a:srgbClr val="FFFFFF"/>
              </a:solidFill>
              <a:cs typeface="Arial"/>
            </a:endParaRPr>
          </a:p>
        </p:txBody>
      </p:sp>
    </p:spTree>
    <p:custDataLst>
      <p:tags r:id="rId1"/>
    </p:custDataLst>
    <p:extLst>
      <p:ext uri="{BB962C8B-B14F-4D97-AF65-F5344CB8AC3E}">
        <p14:creationId xmlns:p14="http://schemas.microsoft.com/office/powerpoint/2010/main" val="1574569303"/>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462980" y="1300594"/>
            <a:ext cx="4464496" cy="3928606"/>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07" charset="0"/>
              <a:buChar char="•"/>
              <a:defRPr sz="3200" kern="1200">
                <a:solidFill>
                  <a:schemeClr val="tx1"/>
                </a:solidFill>
                <a:latin typeface="Arial"/>
                <a:ea typeface="ＭＳ Ｐゴシック" pitchFamily="-107" charset="-128"/>
                <a:cs typeface="ＭＳ Ｐゴシック" pitchFamily="-107" charset="-128"/>
              </a:defRPr>
            </a:lvl1pPr>
            <a:lvl2pPr marL="742950" indent="-285750" algn="l" defTabSz="457200" rtl="0" eaLnBrk="0" fontAlgn="base" hangingPunct="0">
              <a:spcBef>
                <a:spcPct val="20000"/>
              </a:spcBef>
              <a:spcAft>
                <a:spcPct val="0"/>
              </a:spcAft>
              <a:buFont typeface="Arial" pitchFamily="-107" charset="0"/>
              <a:buChar char="–"/>
              <a:defRPr sz="2800" kern="1200">
                <a:solidFill>
                  <a:schemeClr val="tx1"/>
                </a:solidFill>
                <a:latin typeface="Arial"/>
                <a:ea typeface="ＭＳ Ｐゴシック" pitchFamily="-107" charset="-128"/>
                <a:cs typeface="+mn-cs"/>
              </a:defRPr>
            </a:lvl2pPr>
            <a:lvl3pPr marL="1143000" indent="-228600" algn="l" defTabSz="457200" rtl="0" eaLnBrk="0" fontAlgn="base" hangingPunct="0">
              <a:spcBef>
                <a:spcPct val="20000"/>
              </a:spcBef>
              <a:spcAft>
                <a:spcPct val="0"/>
              </a:spcAft>
              <a:buFont typeface="Arial" pitchFamily="-107" charset="0"/>
              <a:buChar char="•"/>
              <a:defRPr sz="2400" kern="1200">
                <a:solidFill>
                  <a:schemeClr val="tx1"/>
                </a:solidFill>
                <a:latin typeface="Arial"/>
                <a:ea typeface="ＭＳ Ｐゴシック" pitchFamily="-107" charset="-128"/>
                <a:cs typeface="+mn-cs"/>
              </a:defRPr>
            </a:lvl3pPr>
            <a:lvl4pPr marL="16002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4pPr>
            <a:lvl5pPr marL="20574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defRPr/>
            </a:pPr>
            <a:r>
              <a:rPr lang="en-GB" sz="2400" dirty="0" smtClean="0">
                <a:solidFill>
                  <a:srgbClr val="FFFFFF"/>
                </a:solidFill>
                <a:cs typeface="Arial"/>
              </a:rPr>
              <a:t>Also, cognitive science – like all science – is an unfinished business.</a:t>
            </a:r>
          </a:p>
          <a:p>
            <a:pPr marL="0" indent="0" eaLnBrk="1" hangingPunct="1">
              <a:spcBef>
                <a:spcPts val="0"/>
              </a:spcBef>
              <a:buNone/>
              <a:defRPr/>
            </a:pPr>
            <a:endParaRPr lang="en-GB" sz="2400" dirty="0">
              <a:solidFill>
                <a:srgbClr val="FFFFFF"/>
              </a:solidFill>
              <a:cs typeface="Arial"/>
            </a:endParaRPr>
          </a:p>
          <a:p>
            <a:pPr marL="0" indent="0" eaLnBrk="1" hangingPunct="1">
              <a:spcBef>
                <a:spcPts val="0"/>
              </a:spcBef>
              <a:buNone/>
              <a:defRPr/>
            </a:pPr>
            <a:r>
              <a:rPr lang="en-GB" sz="2400" dirty="0">
                <a:solidFill>
                  <a:srgbClr val="FFFFFF"/>
                </a:solidFill>
                <a:cs typeface="Arial"/>
              </a:rPr>
              <a:t>W</a:t>
            </a:r>
            <a:r>
              <a:rPr lang="en-GB" sz="2400" dirty="0" smtClean="0">
                <a:solidFill>
                  <a:srgbClr val="FFFFFF"/>
                </a:solidFill>
                <a:cs typeface="Arial"/>
              </a:rPr>
              <a:t>e cannot, and should rule out, possible conceptual revolutions about the nature and extent of mind; that would be to adopt an “unscientific outlook” (Ramsey 2014).</a:t>
            </a:r>
            <a:endParaRPr lang="en-GB" sz="2400" dirty="0">
              <a:solidFill>
                <a:srgbClr val="FFFFFF"/>
              </a:solidFill>
              <a:cs typeface="Arial"/>
            </a:endParaRPr>
          </a:p>
          <a:p>
            <a:pPr marL="0" indent="0" eaLnBrk="1" hangingPunct="1">
              <a:spcBef>
                <a:spcPts val="0"/>
              </a:spcBef>
              <a:buNone/>
              <a:defRPr/>
            </a:pPr>
            <a:endParaRPr lang="en-GB" sz="2400" dirty="0" smtClean="0">
              <a:solidFill>
                <a:srgbClr val="FFFFFF"/>
              </a:solidFill>
              <a:cs typeface="Arial"/>
            </a:endParaRPr>
          </a:p>
        </p:txBody>
      </p:sp>
      <p:pic>
        <p:nvPicPr>
          <p:cNvPr id="3" name="Picture 2" descr="Ramsey 2014 Synthes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0698" y="0"/>
            <a:ext cx="4926302" cy="7473614"/>
          </a:xfrm>
          <a:prstGeom prst="rect">
            <a:avLst/>
          </a:prstGeom>
          <a:solidFill>
            <a:schemeClr val="tx1"/>
          </a:solidFill>
        </p:spPr>
      </p:pic>
    </p:spTree>
    <p:custDataLst>
      <p:tags r:id="rId1"/>
    </p:custDataLst>
    <p:extLst>
      <p:ext uri="{BB962C8B-B14F-4D97-AF65-F5344CB8AC3E}">
        <p14:creationId xmlns:p14="http://schemas.microsoft.com/office/powerpoint/2010/main" val="3202350875"/>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0075" y="762001"/>
            <a:ext cx="9315450" cy="1200329"/>
          </a:xfrm>
          <a:prstGeom prst="rect">
            <a:avLst/>
          </a:prstGeom>
          <a:noFill/>
          <a:ln>
            <a:solidFill>
              <a:schemeClr val="bg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spAutoFit/>
          </a:bodyPr>
          <a:lstStyle/>
          <a:p>
            <a:pPr eaLnBrk="0" hangingPunct="0">
              <a:defRPr/>
            </a:pPr>
            <a:r>
              <a:rPr lang="en-US" sz="7200" dirty="0" smtClean="0">
                <a:solidFill>
                  <a:schemeClr val="tx1"/>
                </a:solidFill>
                <a:effectLst>
                  <a:reflection stA="50000" endPos="75000" dist="12700" dir="5400000" sy="-100000" algn="bl" rotWithShape="0"/>
                </a:effectLst>
                <a:latin typeface="Arial"/>
              </a:rPr>
              <a:t>Minds Beyond Brains</a:t>
            </a:r>
            <a:endParaRPr lang="en-US" sz="7200" dirty="0">
              <a:solidFill>
                <a:schemeClr val="tx1"/>
              </a:solidFill>
              <a:effectLst>
                <a:reflection stA="50000" endPos="75000" dist="12700" dir="5400000" sy="-100000" algn="bl" rotWithShape="0"/>
              </a:effectLst>
              <a:latin typeface="Arial"/>
            </a:endParaRPr>
          </a:p>
        </p:txBody>
      </p:sp>
    </p:spTree>
    <p:extLst>
      <p:ext uri="{BB962C8B-B14F-4D97-AF65-F5344CB8AC3E}">
        <p14:creationId xmlns:p14="http://schemas.microsoft.com/office/powerpoint/2010/main" val="35545299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6763680" y="3429000"/>
            <a:ext cx="2539269" cy="2880320"/>
            <a:chOff x="5266218" y="2188722"/>
            <a:chExt cx="3340101" cy="4572000"/>
          </a:xfrm>
        </p:grpSpPr>
      </p:grpSp>
      <p:cxnSp>
        <p:nvCxnSpPr>
          <p:cNvPr id="20" name="Straight Arrow Connector 19"/>
          <p:cNvCxnSpPr/>
          <p:nvPr/>
        </p:nvCxnSpPr>
        <p:spPr bwMode="auto">
          <a:xfrm flipV="1">
            <a:off x="5223868" y="4143380"/>
            <a:ext cx="2330665" cy="428628"/>
          </a:xfrm>
          <a:prstGeom prst="straightConnector1">
            <a:avLst/>
          </a:prstGeom>
          <a:solidFill>
            <a:schemeClr val="accent1"/>
          </a:solidFill>
          <a:ln w="101600" cap="flat" cmpd="sng" algn="ctr">
            <a:solidFill>
              <a:srgbClr val="EDC841"/>
            </a:solidFill>
            <a:prstDash val="solid"/>
            <a:round/>
            <a:headEnd type="none" w="med" len="med"/>
            <a:tailEnd type="arrow" w="lg" len="lg"/>
          </a:ln>
          <a:effectLst/>
          <a:scene3d>
            <a:camera prst="orthographicFront"/>
            <a:lightRig rig="threePt" dir="t"/>
          </a:scene3d>
          <a:sp3d>
            <a:bevelT/>
          </a:sp3d>
        </p:spPr>
      </p:cxnSp>
      <p:pic>
        <p:nvPicPr>
          <p:cNvPr id="5" name="Picture 4" descr="13690~m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5748" y="188640"/>
            <a:ext cx="2290564" cy="3054085"/>
          </a:xfrm>
          <a:prstGeom prst="rect">
            <a:avLst/>
          </a:prstGeom>
        </p:spPr>
      </p:pic>
      <p:pic>
        <p:nvPicPr>
          <p:cNvPr id="6" name="Picture 5" descr="P1590522_hi-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956" y="260648"/>
            <a:ext cx="4176464" cy="4050856"/>
          </a:xfrm>
          <a:prstGeom prst="rect">
            <a:avLst/>
          </a:prstGeom>
        </p:spPr>
      </p:pic>
      <p:pic>
        <p:nvPicPr>
          <p:cNvPr id="7" name="Picture 6" descr="dkapla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3660" y="2204864"/>
            <a:ext cx="2791100" cy="4176464"/>
          </a:xfrm>
          <a:prstGeom prst="rect">
            <a:avLst/>
          </a:prstGeom>
        </p:spPr>
      </p:pic>
      <p:pic>
        <p:nvPicPr>
          <p:cNvPr id="10" name="Picture 9" descr="hqdefaul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1092" y="2924944"/>
            <a:ext cx="5112568" cy="3834426"/>
          </a:xfrm>
          <a:prstGeom prst="rect">
            <a:avLst/>
          </a:prstGeom>
        </p:spPr>
      </p:pic>
    </p:spTree>
    <p:extLst>
      <p:ext uri="{BB962C8B-B14F-4D97-AF65-F5344CB8AC3E}">
        <p14:creationId xmlns:p14="http://schemas.microsoft.com/office/powerpoint/2010/main" val="306194321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534988" y="620688"/>
            <a:ext cx="9289032" cy="5544616"/>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07" charset="0"/>
              <a:buChar char="•"/>
              <a:defRPr sz="3200" kern="1200">
                <a:solidFill>
                  <a:schemeClr val="tx1"/>
                </a:solidFill>
                <a:latin typeface="Arial"/>
                <a:ea typeface="ＭＳ Ｐゴシック" pitchFamily="-107" charset="-128"/>
                <a:cs typeface="ＭＳ Ｐゴシック" pitchFamily="-107" charset="-128"/>
              </a:defRPr>
            </a:lvl1pPr>
            <a:lvl2pPr marL="742950" indent="-285750" algn="l" defTabSz="457200" rtl="0" eaLnBrk="0" fontAlgn="base" hangingPunct="0">
              <a:spcBef>
                <a:spcPct val="20000"/>
              </a:spcBef>
              <a:spcAft>
                <a:spcPct val="0"/>
              </a:spcAft>
              <a:buFont typeface="Arial" pitchFamily="-107" charset="0"/>
              <a:buChar char="–"/>
              <a:defRPr sz="2800" kern="1200">
                <a:solidFill>
                  <a:schemeClr val="tx1"/>
                </a:solidFill>
                <a:latin typeface="Arial"/>
                <a:ea typeface="ＭＳ Ｐゴシック" pitchFamily="-107" charset="-128"/>
                <a:cs typeface="+mn-cs"/>
              </a:defRPr>
            </a:lvl2pPr>
            <a:lvl3pPr marL="1143000" indent="-228600" algn="l" defTabSz="457200" rtl="0" eaLnBrk="0" fontAlgn="base" hangingPunct="0">
              <a:spcBef>
                <a:spcPct val="20000"/>
              </a:spcBef>
              <a:spcAft>
                <a:spcPct val="0"/>
              </a:spcAft>
              <a:buFont typeface="Arial" pitchFamily="-107" charset="0"/>
              <a:buChar char="•"/>
              <a:defRPr sz="2400" kern="1200">
                <a:solidFill>
                  <a:schemeClr val="tx1"/>
                </a:solidFill>
                <a:latin typeface="Arial"/>
                <a:ea typeface="ＭＳ Ｐゴシック" pitchFamily="-107" charset="-128"/>
                <a:cs typeface="+mn-cs"/>
              </a:defRPr>
            </a:lvl3pPr>
            <a:lvl4pPr marL="16002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4pPr>
            <a:lvl5pPr marL="20574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defRPr/>
            </a:pPr>
            <a:r>
              <a:rPr lang="en-GB" sz="2400" dirty="0" smtClean="0">
                <a:solidFill>
                  <a:srgbClr val="FFFFFF"/>
                </a:solidFill>
                <a:cs typeface="Arial"/>
              </a:rPr>
              <a:t>Even for those who embrace the SI view, there is </a:t>
            </a:r>
            <a:r>
              <a:rPr lang="en-GB" sz="2400" dirty="0" smtClean="0">
                <a:solidFill>
                  <a:srgbClr val="FDDB18"/>
                </a:solidFill>
                <a:cs typeface="Arial"/>
              </a:rPr>
              <a:t>no logical incompatibility, and no </a:t>
            </a:r>
            <a:r>
              <a:rPr lang="en-GB" sz="2400" dirty="0">
                <a:solidFill>
                  <a:srgbClr val="FDDB18"/>
                </a:solidFill>
                <a:cs typeface="Arial"/>
              </a:rPr>
              <a:t>obvious justification </a:t>
            </a:r>
            <a:r>
              <a:rPr lang="en-GB" sz="2400" dirty="0" smtClean="0">
                <a:solidFill>
                  <a:srgbClr val="FDDB18"/>
                </a:solidFill>
                <a:cs typeface="Arial"/>
              </a:rPr>
              <a:t>for rejecting the </a:t>
            </a:r>
            <a:r>
              <a:rPr lang="en-GB" sz="2400" dirty="0">
                <a:solidFill>
                  <a:srgbClr val="FDDB18"/>
                </a:solidFill>
                <a:cs typeface="Arial"/>
              </a:rPr>
              <a:t>idea that psychiatry </a:t>
            </a:r>
            <a:r>
              <a:rPr lang="en-GB" sz="2400" dirty="0" smtClean="0">
                <a:solidFill>
                  <a:srgbClr val="FDDB18"/>
                </a:solidFill>
                <a:cs typeface="Arial"/>
              </a:rPr>
              <a:t>can and should </a:t>
            </a:r>
            <a:r>
              <a:rPr lang="en-GB" sz="2400" dirty="0">
                <a:solidFill>
                  <a:srgbClr val="FDDB18"/>
                </a:solidFill>
                <a:cs typeface="Arial"/>
              </a:rPr>
              <a:t>look beyond the brain </a:t>
            </a:r>
            <a:r>
              <a:rPr lang="en-GB" sz="2400" dirty="0">
                <a:solidFill>
                  <a:srgbClr val="FFFFFF"/>
                </a:solidFill>
                <a:cs typeface="Arial"/>
              </a:rPr>
              <a:t>when it comes to understanding, explaining and treating psychopathological disorders</a:t>
            </a:r>
            <a:r>
              <a:rPr lang="en-GB" sz="2400" dirty="0" smtClean="0">
                <a:solidFill>
                  <a:srgbClr val="FFFFFF"/>
                </a:solidFill>
                <a:cs typeface="Arial"/>
              </a:rPr>
              <a:t>.</a:t>
            </a:r>
          </a:p>
          <a:p>
            <a:pPr marL="0" indent="0" eaLnBrk="1" hangingPunct="1">
              <a:spcBef>
                <a:spcPts val="0"/>
              </a:spcBef>
              <a:buNone/>
              <a:defRPr/>
            </a:pPr>
            <a:endParaRPr lang="en-GB" sz="2400" dirty="0">
              <a:solidFill>
                <a:srgbClr val="FFFFFF"/>
              </a:solidFill>
              <a:cs typeface="Arial"/>
            </a:endParaRPr>
          </a:p>
          <a:p>
            <a:pPr marL="0" indent="0" eaLnBrk="1" hangingPunct="1">
              <a:spcBef>
                <a:spcPts val="0"/>
              </a:spcBef>
              <a:buNone/>
              <a:defRPr/>
            </a:pPr>
            <a:r>
              <a:rPr lang="en-GB" sz="2400" dirty="0" smtClean="0">
                <a:solidFill>
                  <a:srgbClr val="FFFFFF"/>
                </a:solidFill>
                <a:cs typeface="Arial"/>
              </a:rPr>
              <a:t>Looking </a:t>
            </a:r>
            <a:r>
              <a:rPr lang="en-GB" sz="2400" dirty="0">
                <a:solidFill>
                  <a:srgbClr val="FFFFFF"/>
                </a:solidFill>
                <a:cs typeface="Arial"/>
              </a:rPr>
              <a:t>beyond the brain does </a:t>
            </a:r>
            <a:r>
              <a:rPr lang="en-GB" sz="2400" dirty="0" smtClean="0">
                <a:solidFill>
                  <a:srgbClr val="FFFFFF"/>
                </a:solidFill>
                <a:cs typeface="Arial"/>
              </a:rPr>
              <a:t>not mean </a:t>
            </a:r>
            <a:r>
              <a:rPr lang="en-GB" sz="2400" dirty="0">
                <a:solidFill>
                  <a:srgbClr val="FFFFFF"/>
                </a:solidFill>
                <a:cs typeface="Arial"/>
              </a:rPr>
              <a:t>ignoring the </a:t>
            </a:r>
            <a:r>
              <a:rPr lang="en-GB" sz="2400" dirty="0" smtClean="0">
                <a:solidFill>
                  <a:srgbClr val="FFFFFF"/>
                </a:solidFill>
                <a:cs typeface="Arial"/>
              </a:rPr>
              <a:t>brain. </a:t>
            </a:r>
          </a:p>
          <a:p>
            <a:pPr marL="0" indent="0" eaLnBrk="1" hangingPunct="1">
              <a:spcBef>
                <a:spcPts val="0"/>
              </a:spcBef>
              <a:buNone/>
              <a:defRPr/>
            </a:pPr>
            <a:endParaRPr lang="en-GB" sz="2400" dirty="0">
              <a:solidFill>
                <a:srgbClr val="FFFFFF"/>
              </a:solidFill>
              <a:cs typeface="Arial"/>
            </a:endParaRPr>
          </a:p>
          <a:p>
            <a:pPr marL="0" indent="0" eaLnBrk="1" hangingPunct="1">
              <a:spcBef>
                <a:spcPts val="0"/>
              </a:spcBef>
              <a:buNone/>
              <a:defRPr/>
            </a:pPr>
            <a:r>
              <a:rPr lang="en-GB" sz="2400" dirty="0" smtClean="0">
                <a:solidFill>
                  <a:srgbClr val="FFFFFF"/>
                </a:solidFill>
                <a:cs typeface="Arial"/>
              </a:rPr>
              <a:t>Taking seriously that possibility that cognition is not wholly </a:t>
            </a:r>
            <a:r>
              <a:rPr lang="en-GB" sz="2400" dirty="0" err="1" smtClean="0">
                <a:solidFill>
                  <a:srgbClr val="FFFFFF"/>
                </a:solidFill>
                <a:cs typeface="Arial"/>
              </a:rPr>
              <a:t>brainbround</a:t>
            </a:r>
            <a:r>
              <a:rPr lang="en-GB" sz="2400" dirty="0" smtClean="0">
                <a:solidFill>
                  <a:srgbClr val="FFFFFF"/>
                </a:solidFill>
                <a:cs typeface="Arial"/>
              </a:rPr>
              <a:t> is perfectly </a:t>
            </a:r>
            <a:r>
              <a:rPr lang="en-GB" sz="2400" dirty="0">
                <a:solidFill>
                  <a:srgbClr val="FFFFFF"/>
                </a:solidFill>
                <a:cs typeface="Arial"/>
              </a:rPr>
              <a:t>in line with a </a:t>
            </a:r>
            <a:r>
              <a:rPr lang="en-GB" sz="2400" dirty="0" smtClean="0">
                <a:solidFill>
                  <a:srgbClr val="FFFFFF"/>
                </a:solidFill>
                <a:cs typeface="Arial"/>
              </a:rPr>
              <a:t>slightly modified </a:t>
            </a:r>
            <a:r>
              <a:rPr lang="en-GB" sz="2400" dirty="0">
                <a:solidFill>
                  <a:srgbClr val="FFFFFF"/>
                </a:solidFill>
                <a:cs typeface="Arial"/>
              </a:rPr>
              <a:t>version of Murphy’s assertion </a:t>
            </a:r>
            <a:r>
              <a:rPr lang="en-GB" sz="2400" dirty="0" smtClean="0">
                <a:solidFill>
                  <a:srgbClr val="FFFFFF"/>
                </a:solidFill>
                <a:cs typeface="Arial"/>
              </a:rPr>
              <a:t>that:</a:t>
            </a:r>
          </a:p>
          <a:p>
            <a:pPr marL="0" indent="0" eaLnBrk="1" hangingPunct="1">
              <a:spcBef>
                <a:spcPts val="0"/>
              </a:spcBef>
              <a:buNone/>
              <a:defRPr/>
            </a:pPr>
            <a:endParaRPr lang="en-GB" sz="2400" dirty="0">
              <a:solidFill>
                <a:srgbClr val="FFFFFF"/>
              </a:solidFill>
              <a:cs typeface="Arial"/>
            </a:endParaRPr>
          </a:p>
          <a:p>
            <a:pPr marL="0" indent="0" eaLnBrk="1" hangingPunct="1">
              <a:spcBef>
                <a:spcPts val="0"/>
              </a:spcBef>
              <a:buNone/>
              <a:defRPr/>
            </a:pPr>
            <a:r>
              <a:rPr lang="en-GB" sz="2400" dirty="0" smtClean="0">
                <a:solidFill>
                  <a:srgbClr val="FFFFFF"/>
                </a:solidFill>
                <a:cs typeface="Arial"/>
              </a:rPr>
              <a:t>“</a:t>
            </a:r>
            <a:r>
              <a:rPr lang="en-GB" sz="2400" dirty="0">
                <a:solidFill>
                  <a:srgbClr val="FFFFFF"/>
                </a:solidFill>
                <a:cs typeface="Arial"/>
              </a:rPr>
              <a:t>we are animals with a biology including a brain that is [part of] the foundation of our mental life” (Murphy 2006, p. 10). </a:t>
            </a:r>
            <a:endParaRPr lang="en-GB" sz="2400" dirty="0" smtClean="0">
              <a:solidFill>
                <a:srgbClr val="FFFFFF"/>
              </a:solidFill>
              <a:cs typeface="Arial"/>
            </a:endParaRPr>
          </a:p>
        </p:txBody>
      </p:sp>
    </p:spTree>
    <p:custDataLst>
      <p:tags r:id="rId1"/>
    </p:custDataLst>
    <p:extLst>
      <p:ext uri="{BB962C8B-B14F-4D97-AF65-F5344CB8AC3E}">
        <p14:creationId xmlns:p14="http://schemas.microsoft.com/office/powerpoint/2010/main" val="1814265818"/>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3"/>
          <p:cNvSpPr>
            <a:spLocks noGrp="1" noChangeArrowheads="1"/>
          </p:cNvSpPr>
          <p:nvPr>
            <p:ph type="body" idx="1"/>
          </p:nvPr>
        </p:nvSpPr>
        <p:spPr>
          <a:xfrm>
            <a:off x="4567436" y="260648"/>
            <a:ext cx="5256584" cy="5688632"/>
          </a:xfrm>
          <a:noFill/>
        </p:spPr>
        <p:txBody>
          <a:bodyPr/>
          <a:lstStyle/>
          <a:p>
            <a:pPr marL="0" eaLnBrk="1" hangingPunct="1">
              <a:spcBef>
                <a:spcPts val="0"/>
              </a:spcBef>
              <a:buFontTx/>
              <a:buNone/>
              <a:defRPr/>
            </a:pPr>
            <a:r>
              <a:rPr lang="en-GB" sz="2800" dirty="0" smtClean="0">
                <a:solidFill>
                  <a:srgbClr val="FFFFFF"/>
                </a:solidFill>
                <a:cs typeface="Arial"/>
              </a:rPr>
              <a:t>The Folk </a:t>
            </a:r>
            <a:r>
              <a:rPr lang="en-GB" sz="2800" dirty="0">
                <a:solidFill>
                  <a:srgbClr val="FFFFFF"/>
                </a:solidFill>
                <a:cs typeface="Arial"/>
              </a:rPr>
              <a:t>P</a:t>
            </a:r>
            <a:r>
              <a:rPr lang="en-GB" sz="2800" dirty="0" smtClean="0">
                <a:solidFill>
                  <a:srgbClr val="FFFFFF"/>
                </a:solidFill>
                <a:cs typeface="Arial"/>
              </a:rPr>
              <a:t>sychological or FP view of mental disorders builds on the assumption that:</a:t>
            </a:r>
          </a:p>
          <a:p>
            <a:pPr marL="0" eaLnBrk="1" hangingPunct="1">
              <a:spcBef>
                <a:spcPts val="0"/>
              </a:spcBef>
              <a:buFontTx/>
              <a:buNone/>
              <a:defRPr/>
            </a:pPr>
            <a:endParaRPr lang="en-GB" sz="2800" dirty="0">
              <a:solidFill>
                <a:srgbClr val="FFFFFF"/>
              </a:solidFill>
              <a:cs typeface="Arial"/>
            </a:endParaRPr>
          </a:p>
          <a:p>
            <a:pPr marL="0" eaLnBrk="1" hangingPunct="1">
              <a:spcBef>
                <a:spcPts val="0"/>
              </a:spcBef>
              <a:buFontTx/>
              <a:buNone/>
              <a:defRPr/>
            </a:pPr>
            <a:r>
              <a:rPr lang="en-GB" sz="2800" dirty="0" smtClean="0">
                <a:solidFill>
                  <a:srgbClr val="FFFFFF"/>
                </a:solidFill>
                <a:cs typeface="Arial"/>
              </a:rPr>
              <a:t>“</a:t>
            </a:r>
            <a:r>
              <a:rPr lang="en-GB" sz="2800" dirty="0" smtClean="0">
                <a:solidFill>
                  <a:srgbClr val="FDDB18"/>
                </a:solidFill>
                <a:cs typeface="Arial"/>
              </a:rPr>
              <a:t>elements </a:t>
            </a:r>
            <a:r>
              <a:rPr lang="en-GB" sz="2800" dirty="0">
                <a:solidFill>
                  <a:srgbClr val="FDDB18"/>
                </a:solidFill>
                <a:cs typeface="Arial"/>
              </a:rPr>
              <a:t>of reason and rationality </a:t>
            </a:r>
            <a:r>
              <a:rPr lang="en-GB" sz="2800" dirty="0">
                <a:solidFill>
                  <a:srgbClr val="FFFFFF"/>
                </a:solidFill>
                <a:cs typeface="Arial"/>
              </a:rPr>
              <a:t>help to </a:t>
            </a:r>
            <a:r>
              <a:rPr lang="en-GB" sz="2800" dirty="0">
                <a:solidFill>
                  <a:srgbClr val="FDDB18"/>
                </a:solidFill>
                <a:cs typeface="Arial"/>
              </a:rPr>
              <a:t>constitute and define </a:t>
            </a:r>
            <a:r>
              <a:rPr lang="en-GB" sz="2800" dirty="0">
                <a:solidFill>
                  <a:srgbClr val="FFFFFF"/>
                </a:solidFill>
                <a:cs typeface="Arial"/>
              </a:rPr>
              <a:t>distinctively mental activity such as believing, hoping, desiring, deciding, thinking and the like” </a:t>
            </a:r>
            <a:r>
              <a:rPr lang="en-GB" sz="2800" dirty="0" smtClean="0">
                <a:solidFill>
                  <a:srgbClr val="FFFFFF"/>
                </a:solidFill>
                <a:cs typeface="Arial"/>
              </a:rPr>
              <a:t>(Graham 2009, p</a:t>
            </a:r>
            <a:r>
              <a:rPr lang="en-GB" sz="2800" dirty="0">
                <a:solidFill>
                  <a:srgbClr val="FFFFFF"/>
                </a:solidFill>
                <a:cs typeface="Arial"/>
              </a:rPr>
              <a:t>.7). </a:t>
            </a:r>
            <a:endParaRPr lang="en-GB" sz="2800" dirty="0" smtClean="0">
              <a:solidFill>
                <a:schemeClr val="tx1"/>
              </a:solidFill>
              <a:cs typeface="Arial"/>
            </a:endParaRPr>
          </a:p>
        </p:txBody>
      </p:sp>
      <p:grpSp>
        <p:nvGrpSpPr>
          <p:cNvPr id="2" name="Group 16"/>
          <p:cNvGrpSpPr>
            <a:grpSpLocks/>
          </p:cNvGrpSpPr>
          <p:nvPr/>
        </p:nvGrpSpPr>
        <p:grpSpPr bwMode="auto">
          <a:xfrm>
            <a:off x="6763680" y="3429000"/>
            <a:ext cx="2539269" cy="2880320"/>
            <a:chOff x="5266218" y="2188722"/>
            <a:chExt cx="3340101" cy="4572000"/>
          </a:xfrm>
        </p:grpSpPr>
      </p:grpSp>
      <p:cxnSp>
        <p:nvCxnSpPr>
          <p:cNvPr id="20" name="Straight Arrow Connector 19"/>
          <p:cNvCxnSpPr/>
          <p:nvPr/>
        </p:nvCxnSpPr>
        <p:spPr bwMode="auto">
          <a:xfrm flipV="1">
            <a:off x="5223868" y="4143380"/>
            <a:ext cx="2330665" cy="428628"/>
          </a:xfrm>
          <a:prstGeom prst="straightConnector1">
            <a:avLst/>
          </a:prstGeom>
          <a:solidFill>
            <a:schemeClr val="accent1"/>
          </a:solidFill>
          <a:ln w="101600" cap="flat" cmpd="sng" algn="ctr">
            <a:solidFill>
              <a:srgbClr val="EDC841"/>
            </a:solidFill>
            <a:prstDash val="solid"/>
            <a:round/>
            <a:headEnd type="none" w="med" len="med"/>
            <a:tailEnd type="arrow" w="lg" len="lg"/>
          </a:ln>
          <a:effectLst/>
          <a:scene3d>
            <a:camera prst="orthographicFront"/>
            <a:lightRig rig="threePt" dir="t"/>
          </a:scene3d>
          <a:sp3d>
            <a:bevelT/>
          </a:sp3d>
        </p:spPr>
      </p:cxnSp>
      <p:pic>
        <p:nvPicPr>
          <p:cNvPr id="6" name="Picture 5" descr="D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80" y="188640"/>
            <a:ext cx="3302000" cy="4711700"/>
          </a:xfrm>
          <a:prstGeom prst="rect">
            <a:avLst/>
          </a:prstGeom>
        </p:spPr>
      </p:pic>
    </p:spTree>
    <p:extLst>
      <p:ext uri="{BB962C8B-B14F-4D97-AF65-F5344CB8AC3E}">
        <p14:creationId xmlns:p14="http://schemas.microsoft.com/office/powerpoint/2010/main" val="42295507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3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0075" y="762001"/>
            <a:ext cx="9315450" cy="2308324"/>
          </a:xfrm>
          <a:prstGeom prst="rect">
            <a:avLst/>
          </a:prstGeom>
          <a:noFill/>
          <a:ln>
            <a:solidFill>
              <a:schemeClr val="bg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spAutoFit/>
          </a:bodyPr>
          <a:lstStyle/>
          <a:p>
            <a:pPr eaLnBrk="0" hangingPunct="0">
              <a:defRPr/>
            </a:pPr>
            <a:r>
              <a:rPr lang="en-US" sz="7200" dirty="0" smtClean="0">
                <a:solidFill>
                  <a:schemeClr val="tx1"/>
                </a:solidFill>
                <a:effectLst>
                  <a:reflection stA="50000" endPos="75000" dist="12700" dir="5400000" sy="-100000" algn="bl" rotWithShape="0"/>
                </a:effectLst>
                <a:latin typeface="Arial"/>
              </a:rPr>
              <a:t>Cognitive Bridge Work?</a:t>
            </a:r>
            <a:endParaRPr lang="en-US" sz="7200" dirty="0">
              <a:solidFill>
                <a:schemeClr val="tx1"/>
              </a:solidFill>
              <a:effectLst>
                <a:reflection stA="50000" endPos="75000" dist="12700" dir="5400000" sy="-100000" algn="bl" rotWithShape="0"/>
              </a:effectLst>
              <a:latin typeface="Arial"/>
            </a:endParaRPr>
          </a:p>
        </p:txBody>
      </p:sp>
    </p:spTree>
    <p:extLst>
      <p:ext uri="{BB962C8B-B14F-4D97-AF65-F5344CB8AC3E}">
        <p14:creationId xmlns:p14="http://schemas.microsoft.com/office/powerpoint/2010/main" val="880228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18964" y="260648"/>
            <a:ext cx="5184576" cy="6001642"/>
          </a:xfrm>
          <a:prstGeom prst="rect">
            <a:avLst/>
          </a:prstGeom>
          <a:noFill/>
        </p:spPr>
        <p:txBody>
          <a:bodyPr wrap="square">
            <a:spAutoFit/>
          </a:bodyPr>
          <a:lstStyle/>
          <a:p>
            <a:r>
              <a:rPr lang="en-GB" kern="0" dirty="0" err="1" smtClean="0">
                <a:solidFill>
                  <a:srgbClr val="FFFFFF"/>
                </a:solidFill>
                <a:latin typeface="Arial"/>
              </a:rPr>
              <a:t>Gerran</a:t>
            </a:r>
            <a:r>
              <a:rPr lang="en-GB" kern="0" dirty="0" smtClean="0">
                <a:solidFill>
                  <a:srgbClr val="FFFFFF"/>
                </a:solidFill>
                <a:latin typeface="Arial"/>
              </a:rPr>
              <a:t> (2014) tells us Murphy is right. Following his lead, he regards psychiatry: </a:t>
            </a:r>
          </a:p>
          <a:p>
            <a:endParaRPr lang="en-GB" kern="0" dirty="0">
              <a:solidFill>
                <a:srgbClr val="FFFFFF"/>
              </a:solidFill>
              <a:latin typeface="Arial"/>
            </a:endParaRPr>
          </a:p>
          <a:p>
            <a:r>
              <a:rPr lang="en-GB" kern="0" dirty="0" smtClean="0">
                <a:solidFill>
                  <a:srgbClr val="FFFFFF"/>
                </a:solidFill>
                <a:latin typeface="Arial"/>
              </a:rPr>
              <a:t>“</a:t>
            </a:r>
            <a:r>
              <a:rPr lang="en-GB" kern="0" dirty="0">
                <a:solidFill>
                  <a:srgbClr val="FFFFFF"/>
                </a:solidFill>
                <a:latin typeface="Arial"/>
              </a:rPr>
              <a:t>as </a:t>
            </a:r>
            <a:r>
              <a:rPr lang="en-GB" kern="0" dirty="0">
                <a:solidFill>
                  <a:srgbClr val="FDDB18"/>
                </a:solidFill>
                <a:latin typeface="Arial"/>
              </a:rPr>
              <a:t>a branch of cognitive neuroscience </a:t>
            </a:r>
            <a:r>
              <a:rPr lang="en-GB" kern="0" dirty="0">
                <a:solidFill>
                  <a:srgbClr val="FFFFFF"/>
                </a:solidFill>
                <a:latin typeface="Arial"/>
              </a:rPr>
              <a:t>by employing cognitive models that do not abstract away from, but are sensitive to, details of neural implementation” (</a:t>
            </a:r>
            <a:r>
              <a:rPr lang="en-GB" kern="0" dirty="0" err="1">
                <a:solidFill>
                  <a:srgbClr val="FFFFFF"/>
                </a:solidFill>
                <a:latin typeface="Arial"/>
              </a:rPr>
              <a:t>Gerrans</a:t>
            </a:r>
            <a:r>
              <a:rPr lang="en-GB" kern="0" dirty="0">
                <a:solidFill>
                  <a:srgbClr val="FFFFFF"/>
                </a:solidFill>
                <a:latin typeface="Arial"/>
              </a:rPr>
              <a:t> 2014, p. 37). </a:t>
            </a:r>
            <a:endParaRPr lang="en-GB" kern="0" dirty="0" smtClean="0">
              <a:solidFill>
                <a:srgbClr val="FFFFFF"/>
              </a:solidFill>
              <a:latin typeface="Arial"/>
            </a:endParaRPr>
          </a:p>
          <a:p>
            <a:endParaRPr lang="en-GB" kern="0" dirty="0">
              <a:solidFill>
                <a:srgbClr val="FFFFFF"/>
              </a:solidFill>
              <a:latin typeface="Arial"/>
            </a:endParaRPr>
          </a:p>
          <a:p>
            <a:r>
              <a:rPr lang="en-GB" kern="0" dirty="0" smtClean="0">
                <a:solidFill>
                  <a:srgbClr val="FFFFFF"/>
                </a:solidFill>
                <a:latin typeface="Arial"/>
              </a:rPr>
              <a:t>On this view, </a:t>
            </a:r>
            <a:r>
              <a:rPr lang="en-GB" kern="0" dirty="0" smtClean="0">
                <a:solidFill>
                  <a:srgbClr val="FDDB18"/>
                </a:solidFill>
                <a:latin typeface="Arial"/>
              </a:rPr>
              <a:t>persons are </a:t>
            </a:r>
            <a:r>
              <a:rPr lang="en-GB" kern="0" dirty="0" smtClean="0">
                <a:solidFill>
                  <a:srgbClr val="FFFFFF"/>
                </a:solidFill>
                <a:latin typeface="Arial"/>
              </a:rPr>
              <a:t>“complex</a:t>
            </a:r>
            <a:r>
              <a:rPr lang="en-GB" kern="0" dirty="0">
                <a:solidFill>
                  <a:srgbClr val="FFFFFF"/>
                </a:solidFill>
                <a:latin typeface="Arial"/>
              </a:rPr>
              <a:t>, hierarchically-organised information-processing systems implemented in neural wetware” (</a:t>
            </a:r>
            <a:r>
              <a:rPr lang="en-GB" kern="0" dirty="0" err="1">
                <a:solidFill>
                  <a:srgbClr val="FFFFFF"/>
                </a:solidFill>
                <a:latin typeface="Arial"/>
              </a:rPr>
              <a:t>Gerrans</a:t>
            </a:r>
            <a:r>
              <a:rPr lang="en-GB" kern="0" dirty="0">
                <a:solidFill>
                  <a:srgbClr val="FFFFFF"/>
                </a:solidFill>
                <a:latin typeface="Arial"/>
              </a:rPr>
              <a:t> 2014, p. 16)</a:t>
            </a:r>
            <a:endParaRPr lang="en-US" sz="2400" dirty="0">
              <a:latin typeface="Arial"/>
            </a:endParaRPr>
          </a:p>
        </p:txBody>
      </p:sp>
      <p:pic>
        <p:nvPicPr>
          <p:cNvPr id="2" name="Picture 1" descr="9780262027557_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3700" y="116632"/>
            <a:ext cx="2520280" cy="3734214"/>
          </a:xfrm>
          <a:prstGeom prst="rect">
            <a:avLst/>
          </a:prstGeom>
        </p:spPr>
      </p:pic>
      <p:pic>
        <p:nvPicPr>
          <p:cNvPr id="3" name="Picture 2" descr="cave_visitor_philip_gerran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3580" y="4005064"/>
            <a:ext cx="2880320" cy="2667177"/>
          </a:xfrm>
          <a:prstGeom prst="rect">
            <a:avLst/>
          </a:prstGeom>
        </p:spPr>
      </p:pic>
    </p:spTree>
    <p:extLst>
      <p:ext uri="{BB962C8B-B14F-4D97-AF65-F5344CB8AC3E}">
        <p14:creationId xmlns:p14="http://schemas.microsoft.com/office/powerpoint/2010/main" val="238570412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390972" y="404664"/>
            <a:ext cx="9361040" cy="576064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07" charset="0"/>
              <a:buChar char="•"/>
              <a:defRPr sz="3200" kern="1200">
                <a:solidFill>
                  <a:schemeClr val="tx1"/>
                </a:solidFill>
                <a:latin typeface="Arial"/>
                <a:ea typeface="ＭＳ Ｐゴシック" pitchFamily="-107" charset="-128"/>
                <a:cs typeface="ＭＳ Ｐゴシック" pitchFamily="-107" charset="-128"/>
              </a:defRPr>
            </a:lvl1pPr>
            <a:lvl2pPr marL="742950" indent="-285750" algn="l" defTabSz="457200" rtl="0" eaLnBrk="0" fontAlgn="base" hangingPunct="0">
              <a:spcBef>
                <a:spcPct val="20000"/>
              </a:spcBef>
              <a:spcAft>
                <a:spcPct val="0"/>
              </a:spcAft>
              <a:buFont typeface="Arial" pitchFamily="-107" charset="0"/>
              <a:buChar char="–"/>
              <a:defRPr sz="2800" kern="1200">
                <a:solidFill>
                  <a:schemeClr val="tx1"/>
                </a:solidFill>
                <a:latin typeface="Arial"/>
                <a:ea typeface="ＭＳ Ｐゴシック" pitchFamily="-107" charset="-128"/>
                <a:cs typeface="+mn-cs"/>
              </a:defRPr>
            </a:lvl2pPr>
            <a:lvl3pPr marL="1143000" indent="-228600" algn="l" defTabSz="457200" rtl="0" eaLnBrk="0" fontAlgn="base" hangingPunct="0">
              <a:spcBef>
                <a:spcPct val="20000"/>
              </a:spcBef>
              <a:spcAft>
                <a:spcPct val="0"/>
              </a:spcAft>
              <a:buFont typeface="Arial" pitchFamily="-107" charset="0"/>
              <a:buChar char="•"/>
              <a:defRPr sz="2400" kern="1200">
                <a:solidFill>
                  <a:schemeClr val="tx1"/>
                </a:solidFill>
                <a:latin typeface="Arial"/>
                <a:ea typeface="ＭＳ Ｐゴシック" pitchFamily="-107" charset="-128"/>
                <a:cs typeface="+mn-cs"/>
              </a:defRPr>
            </a:lvl3pPr>
            <a:lvl4pPr marL="16002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4pPr>
            <a:lvl5pPr marL="20574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eaLnBrk="1" hangingPunct="1">
              <a:spcBef>
                <a:spcPts val="0"/>
              </a:spcBef>
              <a:buFontTx/>
              <a:buNone/>
              <a:defRPr/>
            </a:pPr>
            <a:r>
              <a:rPr lang="en-GB" sz="2400" dirty="0" smtClean="0">
                <a:solidFill>
                  <a:srgbClr val="FFFFFF"/>
                </a:solidFill>
                <a:cs typeface="Arial"/>
              </a:rPr>
              <a:t>A unifying </a:t>
            </a:r>
            <a:r>
              <a:rPr lang="en-GB" sz="2400" dirty="0" smtClean="0">
                <a:solidFill>
                  <a:srgbClr val="FDDB18"/>
                </a:solidFill>
                <a:cs typeface="Arial"/>
              </a:rPr>
              <a:t>cognitive </a:t>
            </a:r>
            <a:r>
              <a:rPr lang="en-GB" sz="2400" dirty="0">
                <a:solidFill>
                  <a:srgbClr val="FDDB18"/>
                </a:solidFill>
                <a:cs typeface="Arial"/>
              </a:rPr>
              <a:t>theory </a:t>
            </a:r>
            <a:r>
              <a:rPr lang="en-GB" sz="2400" dirty="0">
                <a:solidFill>
                  <a:srgbClr val="FFFFFF"/>
                </a:solidFill>
                <a:cs typeface="Arial"/>
              </a:rPr>
              <a:t>pitched </a:t>
            </a:r>
            <a:r>
              <a:rPr lang="en-GB" sz="2400" dirty="0" smtClean="0">
                <a:solidFill>
                  <a:srgbClr val="FFFFFF"/>
                </a:solidFill>
                <a:cs typeface="Arial"/>
              </a:rPr>
              <a:t>in terms of brain-based sub</a:t>
            </a:r>
            <a:r>
              <a:rPr lang="en-GB" sz="2400" dirty="0">
                <a:solidFill>
                  <a:srgbClr val="FFFFFF"/>
                </a:solidFill>
                <a:cs typeface="Arial"/>
              </a:rPr>
              <a:t>-personal information processing </a:t>
            </a:r>
            <a:r>
              <a:rPr lang="en-GB" sz="2400" dirty="0" smtClean="0">
                <a:solidFill>
                  <a:srgbClr val="FFFFFF"/>
                </a:solidFill>
                <a:cs typeface="Arial"/>
              </a:rPr>
              <a:t>is needed </a:t>
            </a:r>
            <a:r>
              <a:rPr lang="en-GB" sz="2400" dirty="0">
                <a:solidFill>
                  <a:srgbClr val="FFFFFF"/>
                </a:solidFill>
                <a:cs typeface="Arial"/>
              </a:rPr>
              <a:t>to “</a:t>
            </a:r>
            <a:r>
              <a:rPr lang="en-GB" sz="2400" dirty="0">
                <a:solidFill>
                  <a:srgbClr val="FDDB18"/>
                </a:solidFill>
                <a:cs typeface="Arial"/>
              </a:rPr>
              <a:t>bridge the gap </a:t>
            </a:r>
            <a:r>
              <a:rPr lang="en-GB" sz="2400" dirty="0">
                <a:solidFill>
                  <a:srgbClr val="FFFFFF"/>
                </a:solidFill>
                <a:cs typeface="Arial"/>
              </a:rPr>
              <a:t>between neurobiological and personal level explanation” (</a:t>
            </a:r>
            <a:r>
              <a:rPr lang="en-GB" sz="2400" dirty="0" err="1">
                <a:solidFill>
                  <a:srgbClr val="FFFFFF"/>
                </a:solidFill>
                <a:cs typeface="Arial"/>
              </a:rPr>
              <a:t>Gerrans</a:t>
            </a:r>
            <a:r>
              <a:rPr lang="en-GB" sz="2400" dirty="0">
                <a:solidFill>
                  <a:srgbClr val="FFFFFF"/>
                </a:solidFill>
                <a:cs typeface="Arial"/>
              </a:rPr>
              <a:t> 2014, p. 21, emphasis added)</a:t>
            </a:r>
            <a:r>
              <a:rPr lang="en-GB" sz="2400" dirty="0" smtClean="0">
                <a:solidFill>
                  <a:srgbClr val="FFFFFF"/>
                </a:solidFill>
                <a:cs typeface="Arial"/>
              </a:rPr>
              <a:t>.</a:t>
            </a:r>
          </a:p>
          <a:p>
            <a:pPr marL="0" eaLnBrk="1" hangingPunct="1">
              <a:spcBef>
                <a:spcPts val="0"/>
              </a:spcBef>
              <a:buFontTx/>
              <a:buNone/>
              <a:defRPr/>
            </a:pPr>
            <a:endParaRPr lang="en-GB" sz="2400" dirty="0">
              <a:solidFill>
                <a:srgbClr val="FFFFFF"/>
              </a:solidFill>
              <a:cs typeface="Arial"/>
            </a:endParaRPr>
          </a:p>
          <a:p>
            <a:pPr marL="0" eaLnBrk="1" hangingPunct="1">
              <a:spcBef>
                <a:spcPts val="0"/>
              </a:spcBef>
              <a:buFontTx/>
              <a:buNone/>
              <a:defRPr/>
            </a:pPr>
            <a:endParaRPr lang="en-GB" sz="2400" dirty="0" smtClean="0">
              <a:solidFill>
                <a:srgbClr val="FFFFFF"/>
              </a:solidFill>
              <a:cs typeface="Arial"/>
            </a:endParaRPr>
          </a:p>
        </p:txBody>
      </p:sp>
      <p:pic>
        <p:nvPicPr>
          <p:cNvPr id="2" name="Picture 1" descr="iStock_000000713960XSmall_brid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5388" y="2420888"/>
            <a:ext cx="5080000" cy="3810000"/>
          </a:xfrm>
          <a:prstGeom prst="rect">
            <a:avLst/>
          </a:prstGeom>
        </p:spPr>
      </p:pic>
    </p:spTree>
    <p:custDataLst>
      <p:tags r:id="rId1"/>
    </p:custDataLst>
    <p:extLst>
      <p:ext uri="{BB962C8B-B14F-4D97-AF65-F5344CB8AC3E}">
        <p14:creationId xmlns:p14="http://schemas.microsoft.com/office/powerpoint/2010/main" val="2848863042"/>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462980" y="404664"/>
            <a:ext cx="4608512" cy="5832648"/>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07" charset="0"/>
              <a:buChar char="•"/>
              <a:defRPr sz="3200" kern="1200">
                <a:solidFill>
                  <a:schemeClr val="tx1"/>
                </a:solidFill>
                <a:latin typeface="Arial"/>
                <a:ea typeface="ＭＳ Ｐゴシック" pitchFamily="-107" charset="-128"/>
                <a:cs typeface="ＭＳ Ｐゴシック" pitchFamily="-107" charset="-128"/>
              </a:defRPr>
            </a:lvl1pPr>
            <a:lvl2pPr marL="742950" indent="-285750" algn="l" defTabSz="457200" rtl="0" eaLnBrk="0" fontAlgn="base" hangingPunct="0">
              <a:spcBef>
                <a:spcPct val="20000"/>
              </a:spcBef>
              <a:spcAft>
                <a:spcPct val="0"/>
              </a:spcAft>
              <a:buFont typeface="Arial" pitchFamily="-107" charset="0"/>
              <a:buChar char="–"/>
              <a:defRPr sz="2800" kern="1200">
                <a:solidFill>
                  <a:schemeClr val="tx1"/>
                </a:solidFill>
                <a:latin typeface="Arial"/>
                <a:ea typeface="ＭＳ Ｐゴシック" pitchFamily="-107" charset="-128"/>
                <a:cs typeface="+mn-cs"/>
              </a:defRPr>
            </a:lvl2pPr>
            <a:lvl3pPr marL="1143000" indent="-228600" algn="l" defTabSz="457200" rtl="0" eaLnBrk="0" fontAlgn="base" hangingPunct="0">
              <a:spcBef>
                <a:spcPct val="20000"/>
              </a:spcBef>
              <a:spcAft>
                <a:spcPct val="0"/>
              </a:spcAft>
              <a:buFont typeface="Arial" pitchFamily="-107" charset="0"/>
              <a:buChar char="•"/>
              <a:defRPr sz="2400" kern="1200">
                <a:solidFill>
                  <a:schemeClr val="tx1"/>
                </a:solidFill>
                <a:latin typeface="Arial"/>
                <a:ea typeface="ＭＳ Ｐゴシック" pitchFamily="-107" charset="-128"/>
                <a:cs typeface="+mn-cs"/>
              </a:defRPr>
            </a:lvl3pPr>
            <a:lvl4pPr marL="16002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4pPr>
            <a:lvl5pPr marL="20574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eaLnBrk="1" hangingPunct="1">
              <a:spcBef>
                <a:spcPts val="0"/>
              </a:spcBef>
              <a:buFontTx/>
              <a:buNone/>
              <a:defRPr/>
            </a:pPr>
            <a:r>
              <a:rPr lang="en-GB" sz="2400" dirty="0">
                <a:solidFill>
                  <a:srgbClr val="FFFFFF"/>
                </a:solidFill>
                <a:cs typeface="Arial"/>
              </a:rPr>
              <a:t>“the essential idea of cognitive neuropsychiatry is that </a:t>
            </a:r>
            <a:r>
              <a:rPr lang="en-GB" sz="2400" dirty="0">
                <a:solidFill>
                  <a:srgbClr val="FDDB18"/>
                </a:solidFill>
                <a:cs typeface="Arial"/>
              </a:rPr>
              <a:t>without a cognitive theory</a:t>
            </a:r>
            <a:r>
              <a:rPr lang="en-GB" sz="2400" dirty="0">
                <a:solidFill>
                  <a:srgbClr val="FFFFFF"/>
                </a:solidFill>
                <a:cs typeface="Arial"/>
              </a:rPr>
              <a:t> the problem identified by autonomy theorists …  cannot be solved. </a:t>
            </a:r>
            <a:r>
              <a:rPr lang="en-GB" sz="2400" dirty="0">
                <a:solidFill>
                  <a:srgbClr val="FDDB18"/>
                </a:solidFill>
                <a:cs typeface="Arial"/>
              </a:rPr>
              <a:t>The gap </a:t>
            </a:r>
            <a:r>
              <a:rPr lang="en-GB" sz="2400" dirty="0">
                <a:solidFill>
                  <a:srgbClr val="FFFFFF"/>
                </a:solidFill>
                <a:cs typeface="Arial"/>
              </a:rPr>
              <a:t>between neurobiology and psychology </a:t>
            </a:r>
            <a:r>
              <a:rPr lang="en-GB" sz="2400" dirty="0">
                <a:solidFill>
                  <a:srgbClr val="FDDB18"/>
                </a:solidFill>
                <a:cs typeface="Arial"/>
              </a:rPr>
              <a:t>will be unbridgeable</a:t>
            </a:r>
            <a:r>
              <a:rPr lang="en-GB" sz="2400" dirty="0">
                <a:solidFill>
                  <a:srgbClr val="FFFFFF"/>
                </a:solidFill>
                <a:cs typeface="Arial"/>
              </a:rPr>
              <a:t>” (</a:t>
            </a:r>
            <a:r>
              <a:rPr lang="en-GB" sz="2400" dirty="0" err="1">
                <a:solidFill>
                  <a:srgbClr val="FFFFFF"/>
                </a:solidFill>
                <a:cs typeface="Arial"/>
              </a:rPr>
              <a:t>Gerrans</a:t>
            </a:r>
            <a:r>
              <a:rPr lang="en-GB" sz="2400" dirty="0">
                <a:solidFill>
                  <a:srgbClr val="FFFFFF"/>
                </a:solidFill>
                <a:cs typeface="Arial"/>
              </a:rPr>
              <a:t> 2014, p. 36). </a:t>
            </a:r>
          </a:p>
          <a:p>
            <a:pPr marL="0" eaLnBrk="1" hangingPunct="1">
              <a:spcBef>
                <a:spcPts val="0"/>
              </a:spcBef>
              <a:buFontTx/>
              <a:buNone/>
              <a:defRPr/>
            </a:pPr>
            <a:endParaRPr lang="en-GB" sz="2400" dirty="0">
              <a:solidFill>
                <a:srgbClr val="FFFFFF"/>
              </a:solidFill>
              <a:cs typeface="Arial"/>
            </a:endParaRPr>
          </a:p>
          <a:p>
            <a:pPr marL="0" eaLnBrk="1" hangingPunct="1">
              <a:spcBef>
                <a:spcPts val="0"/>
              </a:spcBef>
              <a:buFontTx/>
              <a:buNone/>
              <a:defRPr/>
            </a:pPr>
            <a:r>
              <a:rPr lang="en-GB" sz="2400" dirty="0" smtClean="0">
                <a:solidFill>
                  <a:srgbClr val="FFFFFF"/>
                </a:solidFill>
                <a:cs typeface="Arial"/>
              </a:rPr>
              <a:t>This is because the FP view insists on </a:t>
            </a:r>
            <a:r>
              <a:rPr lang="en-GB" sz="2400" dirty="0">
                <a:solidFill>
                  <a:srgbClr val="FFFFFF"/>
                </a:solidFill>
                <a:cs typeface="Arial"/>
              </a:rPr>
              <a:t>an absolute distinction between the intentional and the mechanical. </a:t>
            </a:r>
            <a:endParaRPr lang="en-GB" sz="2400" dirty="0" smtClean="0">
              <a:solidFill>
                <a:srgbClr val="FFFFFF"/>
              </a:solidFill>
              <a:cs typeface="Arial"/>
            </a:endParaRPr>
          </a:p>
        </p:txBody>
      </p:sp>
      <p:pic>
        <p:nvPicPr>
          <p:cNvPr id="3" name="Picture 2" descr="1-bridge-the-ga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7556" y="1700808"/>
            <a:ext cx="4639444" cy="3479583"/>
          </a:xfrm>
          <a:prstGeom prst="rect">
            <a:avLst/>
          </a:prstGeom>
        </p:spPr>
      </p:pic>
    </p:spTree>
    <p:custDataLst>
      <p:tags r:id="rId1"/>
    </p:custDataLst>
    <p:extLst>
      <p:ext uri="{BB962C8B-B14F-4D97-AF65-F5344CB8AC3E}">
        <p14:creationId xmlns:p14="http://schemas.microsoft.com/office/powerpoint/2010/main" val="2643446753"/>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679004" y="404664"/>
            <a:ext cx="5328592" cy="3024336"/>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07" charset="0"/>
              <a:buChar char="•"/>
              <a:defRPr sz="3200" kern="1200">
                <a:solidFill>
                  <a:schemeClr val="tx1"/>
                </a:solidFill>
                <a:latin typeface="Arial"/>
                <a:ea typeface="ＭＳ Ｐゴシック" pitchFamily="-107" charset="-128"/>
                <a:cs typeface="ＭＳ Ｐゴシック" pitchFamily="-107" charset="-128"/>
              </a:defRPr>
            </a:lvl1pPr>
            <a:lvl2pPr marL="742950" indent="-285750" algn="l" defTabSz="457200" rtl="0" eaLnBrk="0" fontAlgn="base" hangingPunct="0">
              <a:spcBef>
                <a:spcPct val="20000"/>
              </a:spcBef>
              <a:spcAft>
                <a:spcPct val="0"/>
              </a:spcAft>
              <a:buFont typeface="Arial" pitchFamily="-107" charset="0"/>
              <a:buChar char="–"/>
              <a:defRPr sz="2800" kern="1200">
                <a:solidFill>
                  <a:schemeClr val="tx1"/>
                </a:solidFill>
                <a:latin typeface="Arial"/>
                <a:ea typeface="ＭＳ Ｐゴシック" pitchFamily="-107" charset="-128"/>
                <a:cs typeface="+mn-cs"/>
              </a:defRPr>
            </a:lvl2pPr>
            <a:lvl3pPr marL="1143000" indent="-228600" algn="l" defTabSz="457200" rtl="0" eaLnBrk="0" fontAlgn="base" hangingPunct="0">
              <a:spcBef>
                <a:spcPct val="20000"/>
              </a:spcBef>
              <a:spcAft>
                <a:spcPct val="0"/>
              </a:spcAft>
              <a:buFont typeface="Arial" pitchFamily="-107" charset="0"/>
              <a:buChar char="•"/>
              <a:defRPr sz="2400" kern="1200">
                <a:solidFill>
                  <a:schemeClr val="tx1"/>
                </a:solidFill>
                <a:latin typeface="Arial"/>
                <a:ea typeface="ＭＳ Ｐゴシック" pitchFamily="-107" charset="-128"/>
                <a:cs typeface="+mn-cs"/>
              </a:defRPr>
            </a:lvl3pPr>
            <a:lvl4pPr marL="16002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4pPr>
            <a:lvl5pPr marL="20574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eaLnBrk="1" hangingPunct="1">
              <a:spcBef>
                <a:spcPts val="0"/>
              </a:spcBef>
              <a:buFontTx/>
              <a:buNone/>
              <a:defRPr/>
            </a:pPr>
            <a:r>
              <a:rPr lang="en-GB" sz="2400" dirty="0">
                <a:solidFill>
                  <a:srgbClr val="FFFFFF"/>
                </a:solidFill>
                <a:cs typeface="Arial"/>
              </a:rPr>
              <a:t>FP view </a:t>
            </a:r>
            <a:r>
              <a:rPr lang="en-GB" sz="2400" dirty="0" smtClean="0">
                <a:solidFill>
                  <a:srgbClr val="FFFFFF"/>
                </a:solidFill>
                <a:cs typeface="Arial"/>
              </a:rPr>
              <a:t>is allegedly committed </a:t>
            </a:r>
            <a:r>
              <a:rPr lang="en-GB" sz="2400" dirty="0">
                <a:solidFill>
                  <a:srgbClr val="FFFFFF"/>
                </a:solidFill>
                <a:cs typeface="Arial"/>
              </a:rPr>
              <a:t>to the idea that organic damage </a:t>
            </a:r>
            <a:r>
              <a:rPr lang="en-GB" sz="2400" dirty="0" smtClean="0">
                <a:solidFill>
                  <a:srgbClr val="FFFFFF"/>
                </a:solidFill>
                <a:cs typeface="Arial"/>
              </a:rPr>
              <a:t>might</a:t>
            </a:r>
          </a:p>
          <a:p>
            <a:pPr marL="0" eaLnBrk="1" hangingPunct="1">
              <a:spcBef>
                <a:spcPts val="0"/>
              </a:spcBef>
              <a:buFontTx/>
              <a:buNone/>
              <a:defRPr/>
            </a:pPr>
            <a:endParaRPr lang="en-GB" sz="2400" dirty="0">
              <a:solidFill>
                <a:srgbClr val="FFFFFF"/>
              </a:solidFill>
              <a:cs typeface="Arial"/>
            </a:endParaRPr>
          </a:p>
          <a:p>
            <a:pPr marL="0" eaLnBrk="1" hangingPunct="1">
              <a:spcBef>
                <a:spcPts val="0"/>
              </a:spcBef>
              <a:buFontTx/>
              <a:buNone/>
              <a:defRPr/>
            </a:pPr>
            <a:r>
              <a:rPr lang="en-GB" sz="2400" dirty="0" smtClean="0">
                <a:solidFill>
                  <a:srgbClr val="FFFFFF"/>
                </a:solidFill>
                <a:cs typeface="Arial"/>
              </a:rPr>
              <a:t>“</a:t>
            </a:r>
            <a:r>
              <a:rPr lang="en-GB" sz="2400" dirty="0">
                <a:solidFill>
                  <a:srgbClr val="FFFFFF"/>
                </a:solidFill>
                <a:cs typeface="Arial"/>
              </a:rPr>
              <a:t>play </a:t>
            </a:r>
            <a:r>
              <a:rPr lang="en-GB" sz="2400" dirty="0">
                <a:solidFill>
                  <a:srgbClr val="FDDB18"/>
                </a:solidFill>
                <a:cs typeface="Arial"/>
              </a:rPr>
              <a:t>a causal role </a:t>
            </a:r>
            <a:r>
              <a:rPr lang="en-GB" sz="2400" dirty="0">
                <a:solidFill>
                  <a:srgbClr val="FFFFFF"/>
                </a:solidFill>
                <a:cs typeface="Arial"/>
              </a:rPr>
              <a:t>in introducing the drastic change in psychological structure but plays </a:t>
            </a:r>
            <a:r>
              <a:rPr lang="en-GB" sz="2400" dirty="0">
                <a:solidFill>
                  <a:srgbClr val="FDDB18"/>
                </a:solidFill>
                <a:cs typeface="Arial"/>
              </a:rPr>
              <a:t>no explanatory role</a:t>
            </a:r>
            <a:r>
              <a:rPr lang="en-GB" sz="2400" dirty="0">
                <a:solidFill>
                  <a:srgbClr val="FFFFFF"/>
                </a:solidFill>
                <a:cs typeface="Arial"/>
              </a:rPr>
              <a:t>” (</a:t>
            </a:r>
            <a:r>
              <a:rPr lang="en-GB" sz="2400" dirty="0" err="1">
                <a:solidFill>
                  <a:srgbClr val="FFFFFF"/>
                </a:solidFill>
                <a:cs typeface="Arial"/>
              </a:rPr>
              <a:t>Gerrans</a:t>
            </a:r>
            <a:r>
              <a:rPr lang="en-GB" sz="2400" dirty="0">
                <a:solidFill>
                  <a:srgbClr val="FFFFFF"/>
                </a:solidFill>
                <a:cs typeface="Arial"/>
              </a:rPr>
              <a:t> 2014, p. </a:t>
            </a:r>
            <a:r>
              <a:rPr lang="en-GB" sz="2400" dirty="0" smtClean="0">
                <a:solidFill>
                  <a:srgbClr val="FFFFFF"/>
                </a:solidFill>
                <a:cs typeface="Arial"/>
              </a:rPr>
              <a:t>27)</a:t>
            </a:r>
            <a:r>
              <a:rPr lang="en-GB" sz="2400" dirty="0">
                <a:solidFill>
                  <a:srgbClr val="FFFFFF"/>
                </a:solidFill>
                <a:cs typeface="Arial"/>
              </a:rPr>
              <a:t>. </a:t>
            </a:r>
            <a:endParaRPr lang="en-GB" sz="2400" dirty="0" smtClean="0">
              <a:solidFill>
                <a:srgbClr val="FFFFFF"/>
              </a:solidFill>
              <a:cs typeface="Arial"/>
            </a:endParaRPr>
          </a:p>
        </p:txBody>
      </p:sp>
      <p:pic>
        <p:nvPicPr>
          <p:cNvPr id="2" name="Picture 1" descr="s200_philip.gerran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628" y="1628800"/>
            <a:ext cx="3476104" cy="3476104"/>
          </a:xfrm>
          <a:prstGeom prst="rect">
            <a:avLst/>
          </a:prstGeom>
        </p:spPr>
      </p:pic>
    </p:spTree>
    <p:custDataLst>
      <p:tags r:id="rId1"/>
    </p:custDataLst>
    <p:extLst>
      <p:ext uri="{BB962C8B-B14F-4D97-AF65-F5344CB8AC3E}">
        <p14:creationId xmlns:p14="http://schemas.microsoft.com/office/powerpoint/2010/main" val="3793738003"/>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534988" y="476672"/>
            <a:ext cx="5544616" cy="5832648"/>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07" charset="0"/>
              <a:buChar char="•"/>
              <a:defRPr sz="3200" kern="1200">
                <a:solidFill>
                  <a:schemeClr val="tx1"/>
                </a:solidFill>
                <a:latin typeface="Arial"/>
                <a:ea typeface="ＭＳ Ｐゴシック" pitchFamily="-107" charset="-128"/>
                <a:cs typeface="ＭＳ Ｐゴシック" pitchFamily="-107" charset="-128"/>
              </a:defRPr>
            </a:lvl1pPr>
            <a:lvl2pPr marL="742950" indent="-285750" algn="l" defTabSz="457200" rtl="0" eaLnBrk="0" fontAlgn="base" hangingPunct="0">
              <a:spcBef>
                <a:spcPct val="20000"/>
              </a:spcBef>
              <a:spcAft>
                <a:spcPct val="0"/>
              </a:spcAft>
              <a:buFont typeface="Arial" pitchFamily="-107" charset="0"/>
              <a:buChar char="–"/>
              <a:defRPr sz="2800" kern="1200">
                <a:solidFill>
                  <a:schemeClr val="tx1"/>
                </a:solidFill>
                <a:latin typeface="Arial"/>
                <a:ea typeface="ＭＳ Ｐゴシック" pitchFamily="-107" charset="-128"/>
                <a:cs typeface="+mn-cs"/>
              </a:defRPr>
            </a:lvl2pPr>
            <a:lvl3pPr marL="1143000" indent="-228600" algn="l" defTabSz="457200" rtl="0" eaLnBrk="0" fontAlgn="base" hangingPunct="0">
              <a:spcBef>
                <a:spcPct val="20000"/>
              </a:spcBef>
              <a:spcAft>
                <a:spcPct val="0"/>
              </a:spcAft>
              <a:buFont typeface="Arial" pitchFamily="-107" charset="0"/>
              <a:buChar char="•"/>
              <a:defRPr sz="2400" kern="1200">
                <a:solidFill>
                  <a:schemeClr val="tx1"/>
                </a:solidFill>
                <a:latin typeface="Arial"/>
                <a:ea typeface="ＭＳ Ｐゴシック" pitchFamily="-107" charset="-128"/>
                <a:cs typeface="+mn-cs"/>
              </a:defRPr>
            </a:lvl3pPr>
            <a:lvl4pPr marL="16002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4pPr>
            <a:lvl5pPr marL="20574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eaLnBrk="1" hangingPunct="1">
              <a:spcBef>
                <a:spcPts val="0"/>
              </a:spcBef>
              <a:buFontTx/>
              <a:buNone/>
              <a:defRPr/>
            </a:pPr>
            <a:r>
              <a:rPr lang="en-GB" sz="2400" dirty="0" smtClean="0">
                <a:solidFill>
                  <a:srgbClr val="FDDB18"/>
                </a:solidFill>
                <a:cs typeface="Arial"/>
              </a:rPr>
              <a:t>The (Sub-Personal) Space of Reasons Mark II?</a:t>
            </a:r>
          </a:p>
          <a:p>
            <a:pPr marL="0" eaLnBrk="1" hangingPunct="1">
              <a:spcBef>
                <a:spcPts val="0"/>
              </a:spcBef>
              <a:buFontTx/>
              <a:buNone/>
              <a:defRPr/>
            </a:pPr>
            <a:endParaRPr lang="en-GB" sz="2400" dirty="0">
              <a:solidFill>
                <a:srgbClr val="FFFFFF"/>
              </a:solidFill>
              <a:cs typeface="Arial"/>
            </a:endParaRPr>
          </a:p>
          <a:p>
            <a:pPr marL="0" eaLnBrk="1" hangingPunct="1">
              <a:spcBef>
                <a:spcPts val="0"/>
              </a:spcBef>
              <a:buFontTx/>
              <a:buNone/>
              <a:defRPr/>
            </a:pPr>
            <a:r>
              <a:rPr lang="en-GB" sz="2400" dirty="0" smtClean="0">
                <a:solidFill>
                  <a:srgbClr val="FFFFFF"/>
                </a:solidFill>
                <a:cs typeface="Arial"/>
              </a:rPr>
              <a:t>Cognitive </a:t>
            </a:r>
            <a:r>
              <a:rPr lang="en-GB" sz="2400" dirty="0">
                <a:solidFill>
                  <a:srgbClr val="FFFFFF"/>
                </a:solidFill>
                <a:cs typeface="Arial"/>
              </a:rPr>
              <a:t>neuroscience promises to show how there can be </a:t>
            </a:r>
            <a:r>
              <a:rPr lang="en-GB" sz="2400" i="1" dirty="0" smtClean="0">
                <a:solidFill>
                  <a:srgbClr val="FDDB18"/>
                </a:solidFill>
                <a:cs typeface="Arial"/>
              </a:rPr>
              <a:t>intelligible </a:t>
            </a:r>
            <a:r>
              <a:rPr lang="en-GB" sz="2400" dirty="0">
                <a:solidFill>
                  <a:srgbClr val="FFFFFF"/>
                </a:solidFill>
                <a:cs typeface="Arial"/>
              </a:rPr>
              <a:t>connections between </a:t>
            </a:r>
            <a:r>
              <a:rPr lang="en-GB" sz="2400" dirty="0" smtClean="0">
                <a:solidFill>
                  <a:srgbClr val="FFFFFF"/>
                </a:solidFill>
                <a:cs typeface="Arial"/>
              </a:rPr>
              <a:t>cognitive phenomena that are special: they </a:t>
            </a:r>
            <a:r>
              <a:rPr lang="en-GB" sz="2400" dirty="0" smtClean="0">
                <a:solidFill>
                  <a:srgbClr val="FDDB18"/>
                </a:solidFill>
                <a:cs typeface="Arial"/>
              </a:rPr>
              <a:t>cannot be </a:t>
            </a:r>
            <a:r>
              <a:rPr lang="en-GB" sz="2400" dirty="0" smtClean="0">
                <a:solidFill>
                  <a:srgbClr val="FFFFFF"/>
                </a:solidFill>
                <a:cs typeface="Arial"/>
              </a:rPr>
              <a:t>understood </a:t>
            </a:r>
            <a:r>
              <a:rPr lang="en-GB" sz="2400" dirty="0" smtClean="0">
                <a:solidFill>
                  <a:srgbClr val="FDDB18"/>
                </a:solidFill>
                <a:cs typeface="Arial"/>
              </a:rPr>
              <a:t>in brutally causal ways.</a:t>
            </a:r>
          </a:p>
          <a:p>
            <a:pPr marL="0" eaLnBrk="1" hangingPunct="1">
              <a:spcBef>
                <a:spcPts val="0"/>
              </a:spcBef>
              <a:buFontTx/>
              <a:buNone/>
              <a:defRPr/>
            </a:pPr>
            <a:endParaRPr lang="en-GB" sz="2400" dirty="0">
              <a:solidFill>
                <a:srgbClr val="FFFFFF"/>
              </a:solidFill>
              <a:cs typeface="Arial"/>
            </a:endParaRPr>
          </a:p>
          <a:p>
            <a:pPr marL="0" eaLnBrk="1" hangingPunct="1">
              <a:spcBef>
                <a:spcPts val="0"/>
              </a:spcBef>
              <a:buFontTx/>
              <a:buNone/>
              <a:defRPr/>
            </a:pPr>
            <a:r>
              <a:rPr lang="en-GB" sz="2400" dirty="0" smtClean="0">
                <a:solidFill>
                  <a:srgbClr val="FFFFFF"/>
                </a:solidFill>
                <a:cs typeface="Arial"/>
              </a:rPr>
              <a:t>Cognitive theory alone, so the story goes, </a:t>
            </a:r>
            <a:r>
              <a:rPr lang="en-GB" sz="2400" dirty="0">
                <a:solidFill>
                  <a:srgbClr val="FFFFFF"/>
                </a:solidFill>
                <a:cs typeface="Arial"/>
              </a:rPr>
              <a:t>proves to be </a:t>
            </a:r>
            <a:r>
              <a:rPr lang="en-GB" sz="2400" dirty="0">
                <a:solidFill>
                  <a:srgbClr val="FDDB18"/>
                </a:solidFill>
                <a:cs typeface="Arial"/>
              </a:rPr>
              <a:t>genuinely explanatory </a:t>
            </a:r>
            <a:r>
              <a:rPr lang="en-GB" sz="2400" dirty="0">
                <a:solidFill>
                  <a:srgbClr val="FFFFFF"/>
                </a:solidFill>
                <a:cs typeface="Arial"/>
              </a:rPr>
              <a:t>because it </a:t>
            </a:r>
            <a:r>
              <a:rPr lang="en-GB" sz="2400" dirty="0">
                <a:solidFill>
                  <a:srgbClr val="FDDB18"/>
                </a:solidFill>
                <a:cs typeface="Arial"/>
              </a:rPr>
              <a:t>makes intelligible </a:t>
            </a:r>
            <a:r>
              <a:rPr lang="en-GB" sz="2400" dirty="0">
                <a:solidFill>
                  <a:srgbClr val="FFFFFF"/>
                </a:solidFill>
                <a:cs typeface="Arial"/>
              </a:rPr>
              <a:t>multi-level interactions across various scales and </a:t>
            </a:r>
            <a:r>
              <a:rPr lang="en-GB" sz="2400" dirty="0" smtClean="0">
                <a:solidFill>
                  <a:srgbClr val="FFFFFF"/>
                </a:solidFill>
                <a:cs typeface="Arial"/>
              </a:rPr>
              <a:t>levels. </a:t>
            </a:r>
          </a:p>
        </p:txBody>
      </p:sp>
      <p:pic>
        <p:nvPicPr>
          <p:cNvPr id="2" name="Picture 1" descr="hum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3660" y="476672"/>
            <a:ext cx="2674583" cy="3744416"/>
          </a:xfrm>
          <a:prstGeom prst="rect">
            <a:avLst/>
          </a:prstGeom>
        </p:spPr>
      </p:pic>
      <p:sp>
        <p:nvSpPr>
          <p:cNvPr id="4" name="&quot;No&quot; Symbol 3"/>
          <p:cNvSpPr/>
          <p:nvPr/>
        </p:nvSpPr>
        <p:spPr>
          <a:xfrm>
            <a:off x="6799684" y="620688"/>
            <a:ext cx="2448272" cy="4031888"/>
          </a:xfrm>
          <a:prstGeom prst="noSmoking">
            <a:avLst>
              <a:gd name="adj" fmla="val 797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 name="Picture 5" descr="john campbel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5788" y="3356992"/>
            <a:ext cx="2222500" cy="2984500"/>
          </a:xfrm>
          <a:prstGeom prst="rect">
            <a:avLst/>
          </a:prstGeom>
        </p:spPr>
      </p:pic>
    </p:spTree>
    <p:custDataLst>
      <p:tags r:id="rId1"/>
    </p:custDataLst>
    <p:extLst>
      <p:ext uri="{BB962C8B-B14F-4D97-AF65-F5344CB8AC3E}">
        <p14:creationId xmlns:p14="http://schemas.microsoft.com/office/powerpoint/2010/main" val="3794257786"/>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679004" y="548680"/>
            <a:ext cx="9001000" cy="5832648"/>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07" charset="0"/>
              <a:buChar char="•"/>
              <a:defRPr sz="3200" kern="1200">
                <a:solidFill>
                  <a:schemeClr val="tx1"/>
                </a:solidFill>
                <a:latin typeface="Arial"/>
                <a:ea typeface="ＭＳ Ｐゴシック" pitchFamily="-107" charset="-128"/>
                <a:cs typeface="ＭＳ Ｐゴシック" pitchFamily="-107" charset="-128"/>
              </a:defRPr>
            </a:lvl1pPr>
            <a:lvl2pPr marL="742950" indent="-285750" algn="l" defTabSz="457200" rtl="0" eaLnBrk="0" fontAlgn="base" hangingPunct="0">
              <a:spcBef>
                <a:spcPct val="20000"/>
              </a:spcBef>
              <a:spcAft>
                <a:spcPct val="0"/>
              </a:spcAft>
              <a:buFont typeface="Arial" pitchFamily="-107" charset="0"/>
              <a:buChar char="–"/>
              <a:defRPr sz="2800" kern="1200">
                <a:solidFill>
                  <a:schemeClr val="tx1"/>
                </a:solidFill>
                <a:latin typeface="Arial"/>
                <a:ea typeface="ＭＳ Ｐゴシック" pitchFamily="-107" charset="-128"/>
                <a:cs typeface="+mn-cs"/>
              </a:defRPr>
            </a:lvl2pPr>
            <a:lvl3pPr marL="1143000" indent="-228600" algn="l" defTabSz="457200" rtl="0" eaLnBrk="0" fontAlgn="base" hangingPunct="0">
              <a:spcBef>
                <a:spcPct val="20000"/>
              </a:spcBef>
              <a:spcAft>
                <a:spcPct val="0"/>
              </a:spcAft>
              <a:buFont typeface="Arial" pitchFamily="-107" charset="0"/>
              <a:buChar char="•"/>
              <a:defRPr sz="2400" kern="1200">
                <a:solidFill>
                  <a:schemeClr val="tx1"/>
                </a:solidFill>
                <a:latin typeface="Arial"/>
                <a:ea typeface="ＭＳ Ｐゴシック" pitchFamily="-107" charset="-128"/>
                <a:cs typeface="+mn-cs"/>
              </a:defRPr>
            </a:lvl3pPr>
            <a:lvl4pPr marL="16002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4pPr>
            <a:lvl5pPr marL="20574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eaLnBrk="1" hangingPunct="1">
              <a:spcBef>
                <a:spcPts val="0"/>
              </a:spcBef>
              <a:buFontTx/>
              <a:buNone/>
              <a:defRPr/>
            </a:pPr>
            <a:r>
              <a:rPr lang="en-GB" sz="2400" dirty="0">
                <a:solidFill>
                  <a:srgbClr val="FF0000"/>
                </a:solidFill>
                <a:cs typeface="Arial"/>
              </a:rPr>
              <a:t>Not RIT </a:t>
            </a:r>
            <a:r>
              <a:rPr lang="en-GB" sz="2400" dirty="0">
                <a:solidFill>
                  <a:srgbClr val="C6FE93"/>
                </a:solidFill>
                <a:cs typeface="Arial"/>
              </a:rPr>
              <a:t> </a:t>
            </a:r>
            <a:r>
              <a:rPr lang="en-GB" sz="2400" dirty="0" smtClean="0">
                <a:solidFill>
                  <a:srgbClr val="FFFFFF"/>
                </a:solidFill>
                <a:cs typeface="Arial"/>
              </a:rPr>
              <a:t>–</a:t>
            </a:r>
            <a:r>
              <a:rPr lang="en-GB" sz="2400" dirty="0" smtClean="0">
                <a:solidFill>
                  <a:srgbClr val="FDDB18"/>
                </a:solidFill>
                <a:cs typeface="Arial"/>
              </a:rPr>
              <a:t> Rationality</a:t>
            </a:r>
            <a:r>
              <a:rPr lang="en-GB" sz="2400" dirty="0">
                <a:solidFill>
                  <a:srgbClr val="FDDB18"/>
                </a:solidFill>
                <a:cs typeface="Arial"/>
              </a:rPr>
              <a:t>-in</a:t>
            </a:r>
            <a:r>
              <a:rPr lang="en-GB" sz="2400" dirty="0" smtClean="0">
                <a:solidFill>
                  <a:srgbClr val="FDDB18"/>
                </a:solidFill>
                <a:cs typeface="Arial"/>
              </a:rPr>
              <a:t>-Intentionality thesis</a:t>
            </a:r>
            <a:endParaRPr lang="en-GB" sz="2400" dirty="0">
              <a:solidFill>
                <a:srgbClr val="FDDB18"/>
              </a:solidFill>
              <a:cs typeface="Arial"/>
            </a:endParaRPr>
          </a:p>
          <a:p>
            <a:pPr marL="400050" lvl="1" eaLnBrk="1" hangingPunct="1">
              <a:spcBef>
                <a:spcPts val="0"/>
              </a:spcBef>
              <a:buFontTx/>
              <a:buNone/>
              <a:defRPr/>
            </a:pPr>
            <a:r>
              <a:rPr lang="en-GB" sz="2400" dirty="0" smtClean="0">
                <a:solidFill>
                  <a:srgbClr val="FFFFFF"/>
                </a:solidFill>
                <a:cs typeface="Arial"/>
              </a:rPr>
              <a:t>	“</a:t>
            </a:r>
            <a:r>
              <a:rPr lang="en-GB" sz="2400" dirty="0">
                <a:solidFill>
                  <a:srgbClr val="FFFFFF"/>
                </a:solidFill>
                <a:cs typeface="Arial"/>
              </a:rPr>
              <a:t>rationality is essential to mindedness” (Graham 2009, p. 12). </a:t>
            </a:r>
            <a:endParaRPr lang="en-GB" sz="2400" dirty="0" smtClean="0">
              <a:solidFill>
                <a:srgbClr val="FFFFFF"/>
              </a:solidFill>
              <a:cs typeface="Arial"/>
            </a:endParaRPr>
          </a:p>
          <a:p>
            <a:pPr marL="0" eaLnBrk="1" hangingPunct="1">
              <a:spcBef>
                <a:spcPts val="0"/>
              </a:spcBef>
              <a:buFontTx/>
              <a:buNone/>
              <a:defRPr/>
            </a:pPr>
            <a:endParaRPr lang="en-GB" sz="2400" dirty="0">
              <a:solidFill>
                <a:srgbClr val="FFFFFF"/>
              </a:solidFill>
              <a:cs typeface="Arial"/>
            </a:endParaRPr>
          </a:p>
          <a:p>
            <a:pPr marL="0" eaLnBrk="1" hangingPunct="1">
              <a:spcBef>
                <a:spcPts val="0"/>
              </a:spcBef>
              <a:buFontTx/>
              <a:buNone/>
              <a:defRPr/>
            </a:pPr>
            <a:r>
              <a:rPr lang="en-GB" sz="2400" dirty="0" smtClean="0">
                <a:solidFill>
                  <a:srgbClr val="C6FE93"/>
                </a:solidFill>
                <a:cs typeface="Arial"/>
              </a:rPr>
              <a:t>But CIT </a:t>
            </a:r>
            <a:r>
              <a:rPr lang="en-GB" sz="2400" dirty="0" smtClean="0">
                <a:solidFill>
                  <a:srgbClr val="FFFFFF"/>
                </a:solidFill>
                <a:cs typeface="Arial"/>
              </a:rPr>
              <a:t>– </a:t>
            </a:r>
            <a:r>
              <a:rPr lang="en-GB" sz="2400" dirty="0" smtClean="0">
                <a:solidFill>
                  <a:srgbClr val="FDDB18"/>
                </a:solidFill>
                <a:cs typeface="Arial"/>
              </a:rPr>
              <a:t>Content-in-Intentionality thesis</a:t>
            </a:r>
          </a:p>
          <a:p>
            <a:pPr marL="400050" lvl="1" eaLnBrk="1" hangingPunct="1">
              <a:spcBef>
                <a:spcPts val="0"/>
              </a:spcBef>
              <a:buFontTx/>
              <a:buNone/>
              <a:defRPr/>
            </a:pPr>
            <a:r>
              <a:rPr lang="en-GB" sz="2400" dirty="0" smtClean="0">
                <a:solidFill>
                  <a:srgbClr val="FFFFFF"/>
                </a:solidFill>
                <a:cs typeface="Arial"/>
              </a:rPr>
              <a:t>	Content is essential to mindedness (Shapiro 2014; </a:t>
            </a:r>
            <a:r>
              <a:rPr lang="en-GB" sz="2400" dirty="0" err="1" smtClean="0">
                <a:solidFill>
                  <a:srgbClr val="FFFFFF"/>
                </a:solidFill>
                <a:cs typeface="Arial"/>
              </a:rPr>
              <a:t>Aziawa</a:t>
            </a:r>
            <a:r>
              <a:rPr lang="en-GB" sz="2400" dirty="0" smtClean="0">
                <a:solidFill>
                  <a:srgbClr val="FFFFFF"/>
                </a:solidFill>
                <a:cs typeface="Arial"/>
              </a:rPr>
              <a:t> 2014).</a:t>
            </a:r>
          </a:p>
        </p:txBody>
      </p:sp>
      <p:pic>
        <p:nvPicPr>
          <p:cNvPr id="2" name="Picture 1" descr="essentialism-296x3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324" y="2927862"/>
            <a:ext cx="3543176" cy="3591057"/>
          </a:xfrm>
          <a:prstGeom prst="rect">
            <a:avLst/>
          </a:prstGeom>
        </p:spPr>
      </p:pic>
    </p:spTree>
    <p:custDataLst>
      <p:tags r:id="rId1"/>
    </p:custDataLst>
    <p:extLst>
      <p:ext uri="{BB962C8B-B14F-4D97-AF65-F5344CB8AC3E}">
        <p14:creationId xmlns:p14="http://schemas.microsoft.com/office/powerpoint/2010/main" val="2911746371"/>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534988" y="404664"/>
            <a:ext cx="3816424" cy="352839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07" charset="0"/>
              <a:buChar char="•"/>
              <a:defRPr sz="3200" kern="1200">
                <a:solidFill>
                  <a:schemeClr val="tx1"/>
                </a:solidFill>
                <a:latin typeface="Arial"/>
                <a:ea typeface="ＭＳ Ｐゴシック" pitchFamily="-107" charset="-128"/>
                <a:cs typeface="ＭＳ Ｐゴシック" pitchFamily="-107" charset="-128"/>
              </a:defRPr>
            </a:lvl1pPr>
            <a:lvl2pPr marL="742950" indent="-285750" algn="l" defTabSz="457200" rtl="0" eaLnBrk="0" fontAlgn="base" hangingPunct="0">
              <a:spcBef>
                <a:spcPct val="20000"/>
              </a:spcBef>
              <a:spcAft>
                <a:spcPct val="0"/>
              </a:spcAft>
              <a:buFont typeface="Arial" pitchFamily="-107" charset="0"/>
              <a:buChar char="–"/>
              <a:defRPr sz="2800" kern="1200">
                <a:solidFill>
                  <a:schemeClr val="tx1"/>
                </a:solidFill>
                <a:latin typeface="Arial"/>
                <a:ea typeface="ＭＳ Ｐゴシック" pitchFamily="-107" charset="-128"/>
                <a:cs typeface="+mn-cs"/>
              </a:defRPr>
            </a:lvl2pPr>
            <a:lvl3pPr marL="1143000" indent="-228600" algn="l" defTabSz="457200" rtl="0" eaLnBrk="0" fontAlgn="base" hangingPunct="0">
              <a:spcBef>
                <a:spcPct val="20000"/>
              </a:spcBef>
              <a:spcAft>
                <a:spcPct val="0"/>
              </a:spcAft>
              <a:buFont typeface="Arial" pitchFamily="-107" charset="0"/>
              <a:buChar char="•"/>
              <a:defRPr sz="2400" kern="1200">
                <a:solidFill>
                  <a:schemeClr val="tx1"/>
                </a:solidFill>
                <a:latin typeface="Arial"/>
                <a:ea typeface="ＭＳ Ｐゴシック" pitchFamily="-107" charset="-128"/>
                <a:cs typeface="+mn-cs"/>
              </a:defRPr>
            </a:lvl3pPr>
            <a:lvl4pPr marL="16002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4pPr>
            <a:lvl5pPr marL="2057400" indent="-228600" algn="l" defTabSz="457200" rtl="0" eaLnBrk="0" fontAlgn="base" hangingPunct="0">
              <a:spcBef>
                <a:spcPct val="20000"/>
              </a:spcBef>
              <a:spcAft>
                <a:spcPct val="0"/>
              </a:spcAft>
              <a:buFont typeface="Arial" pitchFamily="-107" charset="0"/>
              <a:buChar char="»"/>
              <a:defRPr sz="2000" kern="1200">
                <a:solidFill>
                  <a:schemeClr val="tx1"/>
                </a:solidFill>
                <a:latin typeface="Arial"/>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eaLnBrk="1" hangingPunct="1">
              <a:spcBef>
                <a:spcPts val="0"/>
              </a:spcBef>
              <a:buFontTx/>
              <a:buNone/>
              <a:defRPr/>
            </a:pPr>
            <a:r>
              <a:rPr lang="en-GB" sz="2400" dirty="0">
                <a:solidFill>
                  <a:srgbClr val="FFFFFF"/>
                </a:solidFill>
                <a:cs typeface="Arial"/>
              </a:rPr>
              <a:t>“a scientist explaining some discrepant evidence is </a:t>
            </a:r>
            <a:r>
              <a:rPr lang="en-GB" sz="2400" dirty="0">
                <a:solidFill>
                  <a:srgbClr val="FDDB18"/>
                </a:solidFill>
                <a:cs typeface="Arial"/>
              </a:rPr>
              <a:t>doing the same thing as </a:t>
            </a:r>
            <a:r>
              <a:rPr lang="en-GB" sz="2400" dirty="0">
                <a:solidFill>
                  <a:srgbClr val="FFFFFF"/>
                </a:solidFill>
                <a:cs typeface="Arial"/>
              </a:rPr>
              <a:t>the </a:t>
            </a:r>
            <a:r>
              <a:rPr lang="en-GB" sz="2400" dirty="0" err="1">
                <a:solidFill>
                  <a:srgbClr val="FFFFFF"/>
                </a:solidFill>
                <a:cs typeface="Arial"/>
              </a:rPr>
              <a:t>oculomotor</a:t>
            </a:r>
            <a:r>
              <a:rPr lang="en-GB" sz="2400" dirty="0">
                <a:solidFill>
                  <a:srgbClr val="FFFFFF"/>
                </a:solidFill>
                <a:cs typeface="Arial"/>
              </a:rPr>
              <a:t> system controlling the trajectory of a limb” (</a:t>
            </a:r>
            <a:r>
              <a:rPr lang="en-GB" sz="2400" dirty="0" err="1">
                <a:solidFill>
                  <a:srgbClr val="FFFFFF"/>
                </a:solidFill>
                <a:cs typeface="Arial"/>
              </a:rPr>
              <a:t>Gerrans</a:t>
            </a:r>
            <a:r>
              <a:rPr lang="en-GB" sz="2400" dirty="0">
                <a:solidFill>
                  <a:srgbClr val="FFFFFF"/>
                </a:solidFill>
                <a:cs typeface="Arial"/>
              </a:rPr>
              <a:t> 2014, pp. 46-47</a:t>
            </a:r>
            <a:r>
              <a:rPr lang="en-GB" sz="2400" dirty="0" smtClean="0">
                <a:solidFill>
                  <a:srgbClr val="FFFFFF"/>
                </a:solidFill>
                <a:cs typeface="Arial"/>
              </a:rPr>
              <a:t>,)</a:t>
            </a:r>
            <a:r>
              <a:rPr lang="en-GB" sz="2400" dirty="0">
                <a:solidFill>
                  <a:srgbClr val="FFFFFF"/>
                </a:solidFill>
                <a:cs typeface="Arial"/>
              </a:rPr>
              <a:t>.</a:t>
            </a:r>
            <a:endParaRPr lang="en-GB" sz="2400" dirty="0" smtClean="0">
              <a:solidFill>
                <a:srgbClr val="FFFFFF"/>
              </a:solidFill>
              <a:cs typeface="Arial"/>
            </a:endParaRPr>
          </a:p>
        </p:txBody>
      </p:sp>
      <p:pic>
        <p:nvPicPr>
          <p:cNvPr id="3" name="Picture 2" descr="18468451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7596" y="476672"/>
            <a:ext cx="3415904" cy="3415904"/>
          </a:xfrm>
          <a:prstGeom prst="rect">
            <a:avLst/>
          </a:prstGeom>
        </p:spPr>
      </p:pic>
      <p:pic>
        <p:nvPicPr>
          <p:cNvPr id="4" name="Picture 3" descr="tmp15F3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1332" y="3068960"/>
            <a:ext cx="3329668" cy="3393126"/>
          </a:xfrm>
          <a:prstGeom prst="rect">
            <a:avLst/>
          </a:prstGeom>
        </p:spPr>
      </p:pic>
    </p:spTree>
    <p:custDataLst>
      <p:tags r:id="rId1"/>
    </p:custDataLst>
    <p:extLst>
      <p:ext uri="{BB962C8B-B14F-4D97-AF65-F5344CB8AC3E}">
        <p14:creationId xmlns:p14="http://schemas.microsoft.com/office/powerpoint/2010/main" val="2702244150"/>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0075" y="762001"/>
            <a:ext cx="9315450" cy="1200329"/>
          </a:xfrm>
          <a:prstGeom prst="rect">
            <a:avLst/>
          </a:prstGeom>
          <a:noFill/>
          <a:ln>
            <a:solidFill>
              <a:schemeClr val="bg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spAutoFit/>
          </a:bodyPr>
          <a:lstStyle/>
          <a:p>
            <a:pPr eaLnBrk="0" hangingPunct="0">
              <a:defRPr/>
            </a:pPr>
            <a:r>
              <a:rPr lang="en-US" sz="7200" dirty="0" smtClean="0">
                <a:solidFill>
                  <a:schemeClr val="tx1"/>
                </a:solidFill>
                <a:effectLst>
                  <a:reflection stA="50000" endPos="75000" dist="12700" dir="5400000" sy="-100000" algn="bl" rotWithShape="0"/>
                </a:effectLst>
                <a:latin typeface="Arial"/>
              </a:rPr>
              <a:t>A Pervasive Pluralism</a:t>
            </a:r>
            <a:endParaRPr lang="en-US" sz="7200" dirty="0">
              <a:solidFill>
                <a:schemeClr val="tx1"/>
              </a:solidFill>
              <a:effectLst>
                <a:reflection stA="50000" endPos="75000" dist="12700" dir="5400000" sy="-100000" algn="bl" rotWithShape="0"/>
              </a:effectLst>
              <a:latin typeface="Arial"/>
            </a:endParaRPr>
          </a:p>
        </p:txBody>
      </p:sp>
    </p:spTree>
    <p:extLst>
      <p:ext uri="{BB962C8B-B14F-4D97-AF65-F5344CB8AC3E}">
        <p14:creationId xmlns:p14="http://schemas.microsoft.com/office/powerpoint/2010/main" val="270051437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18964" y="260648"/>
            <a:ext cx="5184576" cy="5632310"/>
          </a:xfrm>
          <a:prstGeom prst="rect">
            <a:avLst/>
          </a:prstGeom>
          <a:noFill/>
        </p:spPr>
        <p:txBody>
          <a:bodyPr wrap="square">
            <a:spAutoFit/>
          </a:bodyPr>
          <a:lstStyle/>
          <a:p>
            <a:r>
              <a:rPr lang="en-GB" kern="0" dirty="0">
                <a:solidFill>
                  <a:srgbClr val="FFFFFF"/>
                </a:solidFill>
                <a:latin typeface="Arial"/>
              </a:rPr>
              <a:t>“Imagination uses the mind’s cognitive resources, such as perceptual, doxastic or and emotional processing to create </a:t>
            </a:r>
            <a:r>
              <a:rPr lang="en-GB" kern="0" dirty="0" smtClean="0">
                <a:solidFill>
                  <a:srgbClr val="FFFFFF"/>
                </a:solidFill>
                <a:latin typeface="Arial"/>
              </a:rPr>
              <a:t>simulations … However </a:t>
            </a:r>
            <a:r>
              <a:rPr lang="en-GB" i="1" kern="0" dirty="0">
                <a:solidFill>
                  <a:srgbClr val="8EFBF2"/>
                </a:solidFill>
                <a:latin typeface="Arial"/>
              </a:rPr>
              <a:t>qua</a:t>
            </a:r>
            <a:r>
              <a:rPr lang="en-GB" kern="0" dirty="0">
                <a:solidFill>
                  <a:srgbClr val="8EFBF2"/>
                </a:solidFill>
                <a:latin typeface="Arial"/>
              </a:rPr>
              <a:t> simulations </a:t>
            </a:r>
            <a:r>
              <a:rPr lang="en-GB" kern="0" dirty="0">
                <a:solidFill>
                  <a:srgbClr val="FFFFFF"/>
                </a:solidFill>
                <a:latin typeface="Arial"/>
              </a:rPr>
              <a:t>imaginative states </a:t>
            </a:r>
            <a:r>
              <a:rPr lang="en-GB" kern="0" dirty="0">
                <a:solidFill>
                  <a:srgbClr val="FDDB18"/>
                </a:solidFill>
                <a:latin typeface="Arial"/>
              </a:rPr>
              <a:t>do not have congruence </a:t>
            </a:r>
            <a:r>
              <a:rPr lang="en-GB" kern="0" dirty="0" smtClean="0">
                <a:solidFill>
                  <a:srgbClr val="FDDB18"/>
                </a:solidFill>
                <a:latin typeface="Arial"/>
              </a:rPr>
              <a:t>conditions</a:t>
            </a:r>
            <a:r>
              <a:rPr lang="en-GB" kern="0" dirty="0" smtClean="0">
                <a:solidFill>
                  <a:srgbClr val="FFFFFF"/>
                </a:solidFill>
                <a:latin typeface="Arial"/>
              </a:rPr>
              <a:t>” </a:t>
            </a:r>
            <a:r>
              <a:rPr lang="en-GB" kern="0" dirty="0">
                <a:solidFill>
                  <a:srgbClr val="FFFFFF"/>
                </a:solidFill>
                <a:latin typeface="Arial"/>
              </a:rPr>
              <a:t>(</a:t>
            </a:r>
            <a:r>
              <a:rPr lang="en-GB" kern="0" dirty="0" err="1">
                <a:solidFill>
                  <a:srgbClr val="FFFFFF"/>
                </a:solidFill>
                <a:latin typeface="Arial"/>
              </a:rPr>
              <a:t>Gerrans</a:t>
            </a:r>
            <a:r>
              <a:rPr lang="en-GB" kern="0" dirty="0">
                <a:solidFill>
                  <a:srgbClr val="FFFFFF"/>
                </a:solidFill>
                <a:latin typeface="Arial"/>
              </a:rPr>
              <a:t> 2014, p. 105)</a:t>
            </a:r>
            <a:r>
              <a:rPr lang="en-GB" kern="0" dirty="0" smtClean="0">
                <a:solidFill>
                  <a:srgbClr val="FFFFFF"/>
                </a:solidFill>
                <a:latin typeface="Arial"/>
              </a:rPr>
              <a:t>.</a:t>
            </a:r>
          </a:p>
          <a:p>
            <a:endParaRPr lang="en-GB" sz="2400" kern="0" dirty="0">
              <a:solidFill>
                <a:srgbClr val="FFFFFF"/>
              </a:solidFill>
              <a:latin typeface="Arial"/>
            </a:endParaRPr>
          </a:p>
          <a:p>
            <a:r>
              <a:rPr lang="en-GB" dirty="0" smtClean="0">
                <a:latin typeface="Arial"/>
              </a:rPr>
              <a:t>Specialised </a:t>
            </a:r>
            <a:r>
              <a:rPr lang="en-GB" dirty="0">
                <a:latin typeface="Arial"/>
              </a:rPr>
              <a:t>neural circuitry to </a:t>
            </a:r>
            <a:r>
              <a:rPr lang="en-GB" dirty="0" smtClean="0">
                <a:latin typeface="Arial"/>
              </a:rPr>
              <a:t>is used to “</a:t>
            </a:r>
            <a:r>
              <a:rPr lang="en-GB" dirty="0">
                <a:latin typeface="Arial"/>
              </a:rPr>
              <a:t>construct and manipulate </a:t>
            </a:r>
            <a:r>
              <a:rPr lang="en-GB" dirty="0">
                <a:solidFill>
                  <a:schemeClr val="accent2">
                    <a:lumMod val="60000"/>
                    <a:lumOff val="40000"/>
                  </a:schemeClr>
                </a:solidFill>
                <a:latin typeface="Arial"/>
              </a:rPr>
              <a:t>representations which have representational contents but no congruence conditions</a:t>
            </a:r>
            <a:r>
              <a:rPr lang="en-GB" dirty="0">
                <a:latin typeface="Arial"/>
              </a:rPr>
              <a:t>” (</a:t>
            </a:r>
            <a:r>
              <a:rPr lang="en-GB" dirty="0" err="1">
                <a:latin typeface="Arial"/>
              </a:rPr>
              <a:t>Gerrans</a:t>
            </a:r>
            <a:r>
              <a:rPr lang="en-GB" dirty="0">
                <a:latin typeface="Arial"/>
              </a:rPr>
              <a:t> 2014, p. 114, emphasis added).</a:t>
            </a:r>
            <a:endParaRPr lang="en-US" sz="2400" dirty="0">
              <a:latin typeface="Arial"/>
            </a:endParaRPr>
          </a:p>
        </p:txBody>
      </p:sp>
      <p:pic>
        <p:nvPicPr>
          <p:cNvPr id="2" name="Picture 1" descr="9780262027557_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676" y="116632"/>
            <a:ext cx="2163510" cy="3205600"/>
          </a:xfrm>
          <a:prstGeom prst="rect">
            <a:avLst/>
          </a:prstGeom>
        </p:spPr>
      </p:pic>
      <p:pic>
        <p:nvPicPr>
          <p:cNvPr id="3" name="Picture 2" descr="cave_visitor_philip_gerran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9564" y="3645024"/>
            <a:ext cx="2546043" cy="2357636"/>
          </a:xfrm>
          <a:prstGeom prst="rect">
            <a:avLst/>
          </a:prstGeom>
        </p:spPr>
      </p:pic>
    </p:spTree>
    <p:extLst>
      <p:ext uri="{BB962C8B-B14F-4D97-AF65-F5344CB8AC3E}">
        <p14:creationId xmlns:p14="http://schemas.microsoft.com/office/powerpoint/2010/main" val="346721647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3"/>
          <p:cNvSpPr>
            <a:spLocks noGrp="1" noChangeArrowheads="1"/>
          </p:cNvSpPr>
          <p:nvPr>
            <p:ph type="body" idx="1"/>
          </p:nvPr>
        </p:nvSpPr>
        <p:spPr>
          <a:xfrm>
            <a:off x="462980" y="476672"/>
            <a:ext cx="6912768" cy="5688632"/>
          </a:xfrm>
          <a:noFill/>
        </p:spPr>
        <p:txBody>
          <a:bodyPr/>
          <a:lstStyle/>
          <a:p>
            <a:pPr marL="0" eaLnBrk="1" hangingPunct="1">
              <a:spcBef>
                <a:spcPts val="0"/>
              </a:spcBef>
              <a:buFontTx/>
              <a:buNone/>
              <a:defRPr/>
            </a:pPr>
            <a:r>
              <a:rPr lang="en-GB" sz="2400" dirty="0" smtClean="0">
                <a:solidFill>
                  <a:srgbClr val="FFFFFF"/>
                </a:solidFill>
                <a:cs typeface="Arial"/>
              </a:rPr>
              <a:t>The FP view rejects its competing rival, the </a:t>
            </a:r>
            <a:r>
              <a:rPr lang="en-GB" sz="2400" dirty="0" err="1" smtClean="0">
                <a:solidFill>
                  <a:srgbClr val="FFFFFF"/>
                </a:solidFill>
                <a:cs typeface="Arial"/>
              </a:rPr>
              <a:t>neurocentric</a:t>
            </a:r>
            <a:r>
              <a:rPr lang="en-GB" sz="2400" dirty="0" smtClean="0">
                <a:solidFill>
                  <a:srgbClr val="FFFFFF"/>
                </a:solidFill>
                <a:cs typeface="Arial"/>
              </a:rPr>
              <a:t> view of psychiatry – according to which brain science offers: </a:t>
            </a:r>
          </a:p>
          <a:p>
            <a:pPr marL="0" eaLnBrk="1" hangingPunct="1">
              <a:spcBef>
                <a:spcPts val="0"/>
              </a:spcBef>
              <a:buFontTx/>
              <a:buNone/>
              <a:defRPr/>
            </a:pPr>
            <a:endParaRPr lang="en-GB" sz="2400" dirty="0">
              <a:solidFill>
                <a:srgbClr val="FFFFFF"/>
              </a:solidFill>
              <a:cs typeface="Arial"/>
            </a:endParaRPr>
          </a:p>
          <a:p>
            <a:pPr marL="400050" lvl="1" eaLnBrk="1" hangingPunct="1">
              <a:spcBef>
                <a:spcPts val="0"/>
              </a:spcBef>
              <a:buFontTx/>
              <a:buNone/>
              <a:defRPr/>
            </a:pPr>
            <a:r>
              <a:rPr lang="en-GB" sz="2400" dirty="0" smtClean="0">
                <a:solidFill>
                  <a:srgbClr val="FFFFFF"/>
                </a:solidFill>
                <a:cs typeface="Arial"/>
              </a:rPr>
              <a:t>	“the </a:t>
            </a:r>
            <a:r>
              <a:rPr lang="en-GB" sz="2400" dirty="0">
                <a:solidFill>
                  <a:srgbClr val="FDDB18"/>
                </a:solidFill>
                <a:cs typeface="Arial"/>
              </a:rPr>
              <a:t>best understanding of </a:t>
            </a:r>
            <a:r>
              <a:rPr lang="en-GB" sz="2400" dirty="0">
                <a:solidFill>
                  <a:srgbClr val="FFFFFF"/>
                </a:solidFill>
                <a:cs typeface="Arial"/>
              </a:rPr>
              <a:t>and </a:t>
            </a:r>
            <a:r>
              <a:rPr lang="en-GB" sz="2400" dirty="0">
                <a:solidFill>
                  <a:srgbClr val="FDDB18"/>
                </a:solidFill>
                <a:cs typeface="Arial"/>
              </a:rPr>
              <a:t>treatment for </a:t>
            </a:r>
            <a:r>
              <a:rPr lang="en-GB" sz="2400" dirty="0">
                <a:solidFill>
                  <a:srgbClr val="FFFFFF"/>
                </a:solidFill>
                <a:cs typeface="Arial"/>
              </a:rPr>
              <a:t>mental disorder” </a:t>
            </a:r>
            <a:r>
              <a:rPr lang="en-GB" sz="2400" dirty="0" smtClean="0">
                <a:solidFill>
                  <a:srgbClr val="FFFFFF"/>
                </a:solidFill>
                <a:cs typeface="Arial"/>
              </a:rPr>
              <a:t>(Graham 2009, p</a:t>
            </a:r>
            <a:r>
              <a:rPr lang="en-GB" sz="2400" dirty="0">
                <a:solidFill>
                  <a:srgbClr val="FFFFFF"/>
                </a:solidFill>
                <a:cs typeface="Arial"/>
              </a:rPr>
              <a:t>. </a:t>
            </a:r>
            <a:r>
              <a:rPr lang="en-GB" sz="2400" dirty="0" smtClean="0">
                <a:solidFill>
                  <a:srgbClr val="FFFFFF"/>
                </a:solidFill>
                <a:cs typeface="Arial"/>
              </a:rPr>
              <a:t>6).</a:t>
            </a:r>
            <a:endParaRPr lang="en-GB" sz="2400" dirty="0">
              <a:solidFill>
                <a:srgbClr val="FFFFFF"/>
              </a:solidFill>
              <a:cs typeface="Arial"/>
            </a:endParaRPr>
          </a:p>
          <a:p>
            <a:pPr marL="0" eaLnBrk="1" hangingPunct="1">
              <a:spcBef>
                <a:spcPts val="0"/>
              </a:spcBef>
              <a:buFontTx/>
              <a:buNone/>
              <a:defRPr/>
            </a:pPr>
            <a:endParaRPr lang="en-GB" sz="2400" dirty="0" smtClean="0">
              <a:solidFill>
                <a:srgbClr val="FFFFFF"/>
              </a:solidFill>
              <a:cs typeface="Arial"/>
            </a:endParaRPr>
          </a:p>
          <a:p>
            <a:pPr marL="0" eaLnBrk="1" hangingPunct="1">
              <a:spcBef>
                <a:spcPts val="0"/>
              </a:spcBef>
              <a:buFontTx/>
              <a:buNone/>
              <a:defRPr/>
            </a:pPr>
            <a:r>
              <a:rPr lang="en-GB" sz="2400" dirty="0" smtClean="0">
                <a:cs typeface="Arial"/>
              </a:rPr>
              <a:t>Despite this the FP view</a:t>
            </a:r>
            <a:r>
              <a:rPr lang="en-GB" sz="2400" dirty="0">
                <a:cs typeface="Arial"/>
              </a:rPr>
              <a:t> </a:t>
            </a:r>
            <a:r>
              <a:rPr lang="en-GB" sz="2400" dirty="0" smtClean="0">
                <a:cs typeface="Arial"/>
              </a:rPr>
              <a:t>sees </a:t>
            </a:r>
            <a:r>
              <a:rPr lang="en-GB" sz="2400" dirty="0" smtClean="0">
                <a:solidFill>
                  <a:srgbClr val="FDDB18"/>
                </a:solidFill>
                <a:cs typeface="Arial"/>
              </a:rPr>
              <a:t>neuroscience</a:t>
            </a:r>
            <a:r>
              <a:rPr lang="en-GB" sz="2400" dirty="0" smtClean="0">
                <a:solidFill>
                  <a:srgbClr val="FFFFFF"/>
                </a:solidFill>
                <a:cs typeface="Arial"/>
              </a:rPr>
              <a:t> as having a part to play in psychiatry, but that part is only ever a </a:t>
            </a:r>
            <a:r>
              <a:rPr lang="en-GB" sz="2400" dirty="0" smtClean="0">
                <a:solidFill>
                  <a:srgbClr val="FDDB18"/>
                </a:solidFill>
                <a:cs typeface="Arial"/>
              </a:rPr>
              <a:t>subservient</a:t>
            </a:r>
            <a:r>
              <a:rPr lang="en-GB" sz="2400" dirty="0" smtClean="0">
                <a:solidFill>
                  <a:srgbClr val="FFFFFF"/>
                </a:solidFill>
                <a:cs typeface="Arial"/>
              </a:rPr>
              <a:t> and </a:t>
            </a:r>
            <a:r>
              <a:rPr lang="en-GB" sz="2400" dirty="0" smtClean="0">
                <a:solidFill>
                  <a:srgbClr val="FDDB18"/>
                </a:solidFill>
                <a:cs typeface="Arial"/>
              </a:rPr>
              <a:t>servile </a:t>
            </a:r>
            <a:r>
              <a:rPr lang="en-GB" sz="2400" dirty="0" smtClean="0">
                <a:solidFill>
                  <a:srgbClr val="FFFFFF"/>
                </a:solidFill>
                <a:cs typeface="Arial"/>
              </a:rPr>
              <a:t>one. </a:t>
            </a:r>
          </a:p>
          <a:p>
            <a:pPr marL="0" eaLnBrk="1" hangingPunct="1">
              <a:spcBef>
                <a:spcPts val="0"/>
              </a:spcBef>
              <a:buFontTx/>
              <a:buNone/>
              <a:defRPr/>
            </a:pPr>
            <a:endParaRPr lang="en-GB" sz="2400" dirty="0">
              <a:solidFill>
                <a:srgbClr val="FFFFFF"/>
              </a:solidFill>
              <a:cs typeface="Arial"/>
            </a:endParaRPr>
          </a:p>
          <a:p>
            <a:pPr marL="0" eaLnBrk="1" hangingPunct="1">
              <a:spcBef>
                <a:spcPts val="0"/>
              </a:spcBef>
              <a:buFontTx/>
              <a:buNone/>
              <a:defRPr/>
            </a:pPr>
            <a:r>
              <a:rPr lang="en-GB" sz="2400" dirty="0" smtClean="0">
                <a:solidFill>
                  <a:srgbClr val="FFFFFF"/>
                </a:solidFill>
                <a:cs typeface="Arial"/>
              </a:rPr>
              <a:t>Thus the FP view “does not relinquish the theory (of mental disorders) to, but deploys, brain science” </a:t>
            </a:r>
            <a:r>
              <a:rPr lang="en-GB" sz="2400" dirty="0">
                <a:solidFill>
                  <a:srgbClr val="FFFFFF"/>
                </a:solidFill>
                <a:cs typeface="Arial"/>
              </a:rPr>
              <a:t>(Graham 2009,  </a:t>
            </a:r>
            <a:r>
              <a:rPr lang="en-GB" sz="2400" dirty="0" smtClean="0">
                <a:solidFill>
                  <a:srgbClr val="FFFFFF"/>
                </a:solidFill>
                <a:cs typeface="Arial"/>
              </a:rPr>
              <a:t>p. 9).</a:t>
            </a:r>
          </a:p>
          <a:p>
            <a:pPr marL="0" eaLnBrk="1" hangingPunct="1">
              <a:spcBef>
                <a:spcPts val="0"/>
              </a:spcBef>
              <a:buFontTx/>
              <a:buNone/>
              <a:defRPr/>
            </a:pPr>
            <a:endParaRPr lang="en-GB" sz="2400" dirty="0">
              <a:solidFill>
                <a:srgbClr val="FFFFFF"/>
              </a:solidFill>
              <a:cs typeface="Arial"/>
            </a:endParaRPr>
          </a:p>
        </p:txBody>
      </p:sp>
      <p:grpSp>
        <p:nvGrpSpPr>
          <p:cNvPr id="2" name="Group 16"/>
          <p:cNvGrpSpPr>
            <a:grpSpLocks/>
          </p:cNvGrpSpPr>
          <p:nvPr/>
        </p:nvGrpSpPr>
        <p:grpSpPr bwMode="auto">
          <a:xfrm>
            <a:off x="6763680" y="3429000"/>
            <a:ext cx="2539269" cy="2880320"/>
            <a:chOff x="5266218" y="2188722"/>
            <a:chExt cx="3340101" cy="4572000"/>
          </a:xfrm>
        </p:grpSpPr>
      </p:grpSp>
      <p:cxnSp>
        <p:nvCxnSpPr>
          <p:cNvPr id="20" name="Straight Arrow Connector 19"/>
          <p:cNvCxnSpPr/>
          <p:nvPr/>
        </p:nvCxnSpPr>
        <p:spPr bwMode="auto">
          <a:xfrm flipV="1">
            <a:off x="5223868" y="4143380"/>
            <a:ext cx="2330665" cy="428628"/>
          </a:xfrm>
          <a:prstGeom prst="straightConnector1">
            <a:avLst/>
          </a:prstGeom>
          <a:solidFill>
            <a:schemeClr val="accent1"/>
          </a:solidFill>
          <a:ln w="101600" cap="flat" cmpd="sng" algn="ctr">
            <a:solidFill>
              <a:srgbClr val="EDC841"/>
            </a:solidFill>
            <a:prstDash val="solid"/>
            <a:round/>
            <a:headEnd type="none" w="med" len="med"/>
            <a:tailEnd type="arrow" w="lg" len="lg"/>
          </a:ln>
          <a:effectLst/>
          <a:scene3d>
            <a:camera prst="orthographicFront"/>
            <a:lightRig rig="threePt" dir="t"/>
          </a:scene3d>
          <a:sp3d>
            <a:bevelT/>
          </a:sp3d>
        </p:spPr>
      </p:cxnSp>
      <p:pic>
        <p:nvPicPr>
          <p:cNvPr id="4" name="Picture 3" descr="GGrah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500" y="188640"/>
            <a:ext cx="2603500" cy="3911600"/>
          </a:xfrm>
          <a:prstGeom prst="rect">
            <a:avLst/>
          </a:prstGeom>
        </p:spPr>
      </p:pic>
    </p:spTree>
    <p:extLst>
      <p:ext uri="{BB962C8B-B14F-4D97-AF65-F5344CB8AC3E}">
        <p14:creationId xmlns:p14="http://schemas.microsoft.com/office/powerpoint/2010/main" val="17238660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32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23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ien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3580" y="476672"/>
            <a:ext cx="3476958" cy="2808312"/>
          </a:xfrm>
          <a:prstGeom prst="rect">
            <a:avLst/>
          </a:prstGeom>
        </p:spPr>
      </p:pic>
      <p:pic>
        <p:nvPicPr>
          <p:cNvPr id="4" name="Picture 3" descr="storytelling-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988" y="2780928"/>
            <a:ext cx="4202807" cy="3356992"/>
          </a:xfrm>
          <a:prstGeom prst="rect">
            <a:avLst/>
          </a:prstGeom>
        </p:spPr>
      </p:pic>
      <p:sp>
        <p:nvSpPr>
          <p:cNvPr id="5" name="Rectangle 4"/>
          <p:cNvSpPr/>
          <p:nvPr/>
        </p:nvSpPr>
        <p:spPr>
          <a:xfrm>
            <a:off x="390972" y="404664"/>
            <a:ext cx="5143500" cy="1569660"/>
          </a:xfrm>
          <a:prstGeom prst="rect">
            <a:avLst/>
          </a:prstGeom>
        </p:spPr>
        <p:txBody>
          <a:bodyPr>
            <a:spAutoFit/>
          </a:bodyPr>
          <a:lstStyle/>
          <a:p>
            <a:r>
              <a:rPr lang="en-US" dirty="0" smtClean="0">
                <a:latin typeface="Arial"/>
                <a:cs typeface="Arial"/>
              </a:rPr>
              <a:t>Default </a:t>
            </a:r>
            <a:r>
              <a:rPr lang="en-US" dirty="0">
                <a:latin typeface="Arial"/>
                <a:cs typeface="Arial"/>
              </a:rPr>
              <a:t>thoughts “are subjectively adequate responses to experience constructed as narrative elements or fragments” (</a:t>
            </a:r>
            <a:r>
              <a:rPr lang="en-US" dirty="0" err="1">
                <a:latin typeface="Arial"/>
                <a:cs typeface="Arial"/>
              </a:rPr>
              <a:t>Gerrans</a:t>
            </a:r>
            <a:r>
              <a:rPr lang="en-US" dirty="0">
                <a:latin typeface="Arial"/>
                <a:cs typeface="Arial"/>
              </a:rPr>
              <a:t> 2014, p. 101). </a:t>
            </a:r>
          </a:p>
        </p:txBody>
      </p:sp>
      <p:sp>
        <p:nvSpPr>
          <p:cNvPr id="6" name="Rectangle 5"/>
          <p:cNvSpPr/>
          <p:nvPr/>
        </p:nvSpPr>
        <p:spPr>
          <a:xfrm>
            <a:off x="5431532" y="3573016"/>
            <a:ext cx="4525481" cy="2677656"/>
          </a:xfrm>
          <a:prstGeom prst="rect">
            <a:avLst/>
          </a:prstGeom>
        </p:spPr>
        <p:txBody>
          <a:bodyPr wrap="square">
            <a:spAutoFit/>
          </a:bodyPr>
          <a:lstStyle/>
          <a:p>
            <a:r>
              <a:rPr lang="en-US" dirty="0">
                <a:latin typeface="Arial"/>
                <a:cs typeface="Arial"/>
              </a:rPr>
              <a:t>T</a:t>
            </a:r>
            <a:r>
              <a:rPr lang="en-US" dirty="0" smtClean="0">
                <a:latin typeface="Arial"/>
                <a:cs typeface="Arial"/>
              </a:rPr>
              <a:t>he </a:t>
            </a:r>
            <a:r>
              <a:rPr lang="en-US" dirty="0">
                <a:latin typeface="Arial"/>
                <a:cs typeface="Arial"/>
              </a:rPr>
              <a:t>products of default thinking are not scrutinized for consistency or veridicality; they are not evaluated against “competing narratives for accuracy or utility” (</a:t>
            </a:r>
            <a:r>
              <a:rPr lang="en-US" dirty="0" err="1">
                <a:latin typeface="Arial"/>
                <a:cs typeface="Arial"/>
              </a:rPr>
              <a:t>Gerrans</a:t>
            </a:r>
            <a:r>
              <a:rPr lang="en-US" dirty="0">
                <a:latin typeface="Arial"/>
                <a:cs typeface="Arial"/>
              </a:rPr>
              <a:t> 2014, p. 77). </a:t>
            </a:r>
          </a:p>
        </p:txBody>
      </p:sp>
    </p:spTree>
    <p:extLst>
      <p:ext uri="{BB962C8B-B14F-4D97-AF65-F5344CB8AC3E}">
        <p14:creationId xmlns:p14="http://schemas.microsoft.com/office/powerpoint/2010/main" val="214134587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nypeo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5" name="Rectangle 4"/>
          <p:cNvSpPr/>
          <p:nvPr/>
        </p:nvSpPr>
        <p:spPr>
          <a:xfrm>
            <a:off x="1255068" y="2060848"/>
            <a:ext cx="8064896" cy="1938992"/>
          </a:xfrm>
          <a:prstGeom prst="rect">
            <a:avLst/>
          </a:prstGeom>
          <a:solidFill>
            <a:schemeClr val="bg1">
              <a:lumMod val="65000"/>
              <a:lumOff val="35000"/>
              <a:alpha val="72000"/>
            </a:schemeClr>
          </a:solidFill>
        </p:spPr>
        <p:txBody>
          <a:bodyPr wrap="square">
            <a:spAutoFit/>
          </a:bodyPr>
          <a:lstStyle/>
          <a:p>
            <a:r>
              <a:rPr lang="en-US" dirty="0" smtClean="0">
                <a:latin typeface="Arial"/>
                <a:cs typeface="Arial"/>
              </a:rPr>
              <a:t>Apart </a:t>
            </a:r>
            <a:r>
              <a:rPr lang="en-US" dirty="0">
                <a:latin typeface="Arial"/>
                <a:cs typeface="Arial"/>
              </a:rPr>
              <a:t>from bearing the names ‘cognitive’, ‘representational’ or ‘informational</a:t>
            </a:r>
            <a:r>
              <a:rPr lang="en-US" dirty="0" smtClean="0">
                <a:latin typeface="Arial"/>
                <a:cs typeface="Arial"/>
              </a:rPr>
              <a:t>’, </a:t>
            </a:r>
            <a:r>
              <a:rPr lang="en-US" dirty="0">
                <a:latin typeface="Arial"/>
                <a:cs typeface="Arial"/>
              </a:rPr>
              <a:t>nothing in so-called current cognitive theory deeply unifies all the various cognitive phenomena in terms of their properties or roles, all of which are importantly and interestingly diverse.</a:t>
            </a:r>
          </a:p>
        </p:txBody>
      </p:sp>
    </p:spTree>
    <p:extLst>
      <p:ext uri="{BB962C8B-B14F-4D97-AF65-F5344CB8AC3E}">
        <p14:creationId xmlns:p14="http://schemas.microsoft.com/office/powerpoint/2010/main" val="40488217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2009-18-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45300"/>
          </a:xfrm>
          <a:prstGeom prst="rect">
            <a:avLst/>
          </a:prstGeom>
        </p:spPr>
      </p:pic>
    </p:spTree>
    <p:extLst>
      <p:ext uri="{BB962C8B-B14F-4D97-AF65-F5344CB8AC3E}">
        <p14:creationId xmlns:p14="http://schemas.microsoft.com/office/powerpoint/2010/main" val="387025335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462980" y="476672"/>
            <a:ext cx="4320480" cy="5976664"/>
          </a:xfrm>
          <a:prstGeom prst="rect">
            <a:avLst/>
          </a:prstGeom>
          <a:noFill/>
          <a:ln w="9525">
            <a:noFill/>
            <a:miter lim="800000"/>
            <a:headEnd/>
            <a:tailEnd/>
          </a:ln>
          <a:effectLst/>
          <a:scene3d>
            <a:camera prst="perspectiveFront" fov="2700000">
              <a:rot lat="0" lon="0" rev="0"/>
            </a:camera>
            <a:lightRig rig="threePt" dir="t"/>
          </a:scene3d>
        </p:spPr>
        <p:txBody>
          <a:bodyPr vert="horz" wrap="square" lIns="91440" tIns="45720" rIns="91440" bIns="45720" numCol="1" anchor="t" anchorCtr="0" compatLnSpc="1">
            <a:prstTxWarp prst="textNoShape">
              <a:avLst/>
            </a:prstTxWarp>
            <a:sp3d/>
          </a:bodyPr>
          <a:lstStyle/>
          <a:p>
            <a:r>
              <a:rPr lang="en-US" dirty="0" smtClean="0">
                <a:latin typeface="Arial"/>
                <a:cs typeface="Arial"/>
              </a:rPr>
              <a:t>To understand </a:t>
            </a:r>
            <a:r>
              <a:rPr lang="en-US" dirty="0">
                <a:latin typeface="Arial"/>
                <a:cs typeface="Arial"/>
              </a:rPr>
              <a:t>the </a:t>
            </a:r>
            <a:r>
              <a:rPr lang="en-US" dirty="0" smtClean="0">
                <a:latin typeface="Arial"/>
                <a:cs typeface="Arial"/>
              </a:rPr>
              <a:t>norms and nature of these </a:t>
            </a:r>
            <a:r>
              <a:rPr lang="en-US" dirty="0">
                <a:latin typeface="Arial"/>
                <a:cs typeface="Arial"/>
              </a:rPr>
              <a:t>kinds of cognitive activity </a:t>
            </a:r>
            <a:r>
              <a:rPr lang="en-US" dirty="0" smtClean="0">
                <a:latin typeface="Arial"/>
                <a:cs typeface="Arial"/>
              </a:rPr>
              <a:t>requires </a:t>
            </a:r>
            <a:r>
              <a:rPr lang="en-US" dirty="0">
                <a:latin typeface="Arial"/>
                <a:cs typeface="Arial"/>
              </a:rPr>
              <a:t>understanding the norms </a:t>
            </a:r>
            <a:r>
              <a:rPr lang="en-US" dirty="0" smtClean="0">
                <a:latin typeface="Arial"/>
                <a:cs typeface="Arial"/>
              </a:rPr>
              <a:t>and nature of </a:t>
            </a:r>
            <a:r>
              <a:rPr lang="en-US" dirty="0">
                <a:latin typeface="Arial"/>
                <a:cs typeface="Arial"/>
              </a:rPr>
              <a:t>relevant </a:t>
            </a:r>
            <a:r>
              <a:rPr lang="en-US" dirty="0" smtClean="0">
                <a:latin typeface="Arial"/>
                <a:cs typeface="Arial"/>
              </a:rPr>
              <a:t>public narrative </a:t>
            </a:r>
            <a:r>
              <a:rPr lang="en-US" dirty="0">
                <a:latin typeface="Arial"/>
                <a:cs typeface="Arial"/>
              </a:rPr>
              <a:t>and scientific </a:t>
            </a:r>
            <a:r>
              <a:rPr lang="en-US" dirty="0" smtClean="0">
                <a:latin typeface="Arial"/>
                <a:cs typeface="Arial"/>
              </a:rPr>
              <a:t>practices. </a:t>
            </a:r>
          </a:p>
          <a:p>
            <a:endParaRPr lang="en-US" dirty="0">
              <a:latin typeface="Arial"/>
              <a:cs typeface="Arial"/>
            </a:endParaRPr>
          </a:p>
          <a:p>
            <a:r>
              <a:rPr lang="en-US" dirty="0" smtClean="0">
                <a:latin typeface="Arial"/>
                <a:cs typeface="Arial"/>
              </a:rPr>
              <a:t>This requires looking beyond the brain as these are socio</a:t>
            </a:r>
            <a:r>
              <a:rPr lang="en-US" dirty="0">
                <a:latin typeface="Arial"/>
                <a:cs typeface="Arial"/>
              </a:rPr>
              <a:t>-culturally based</a:t>
            </a:r>
            <a:r>
              <a:rPr lang="en-US" dirty="0" smtClean="0">
                <a:latin typeface="Arial"/>
                <a:cs typeface="Arial"/>
              </a:rPr>
              <a:t>, and </a:t>
            </a:r>
            <a:r>
              <a:rPr lang="en-US" dirty="0">
                <a:latin typeface="Arial"/>
                <a:cs typeface="Arial"/>
              </a:rPr>
              <a:t>not neural, in character </a:t>
            </a:r>
            <a:r>
              <a:rPr lang="en-US" dirty="0" smtClean="0">
                <a:latin typeface="Arial"/>
                <a:cs typeface="Arial"/>
              </a:rPr>
              <a:t>(Hutto 2008, Hutto, Kirchhoff and </a:t>
            </a:r>
            <a:r>
              <a:rPr lang="en-US" dirty="0" err="1" smtClean="0">
                <a:latin typeface="Arial"/>
                <a:cs typeface="Arial"/>
              </a:rPr>
              <a:t>Myin</a:t>
            </a:r>
            <a:r>
              <a:rPr lang="en-US" dirty="0" smtClean="0">
                <a:latin typeface="Arial"/>
                <a:cs typeface="Arial"/>
              </a:rPr>
              <a:t> 2014, Hutto </a:t>
            </a:r>
            <a:r>
              <a:rPr lang="en-US" dirty="0">
                <a:latin typeface="Arial"/>
                <a:cs typeface="Arial"/>
              </a:rPr>
              <a:t>and Kirchhoff </a:t>
            </a:r>
            <a:r>
              <a:rPr lang="en-US" dirty="0" smtClean="0">
                <a:latin typeface="Arial"/>
                <a:cs typeface="Arial"/>
              </a:rPr>
              <a:t>2015)</a:t>
            </a:r>
            <a:r>
              <a:rPr lang="en-US" dirty="0">
                <a:latin typeface="Arial"/>
                <a:cs typeface="Arial"/>
              </a:rPr>
              <a:t>. </a:t>
            </a:r>
            <a:endParaRPr lang="en-AU" dirty="0">
              <a:latin typeface="Arial"/>
              <a:cs typeface="Arial"/>
            </a:endParaRPr>
          </a:p>
        </p:txBody>
      </p:sp>
      <p:pic>
        <p:nvPicPr>
          <p:cNvPr id="2" name="Picture 1" descr="1-s2.0-S1389041715000054-main-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7819" y="-28346"/>
            <a:ext cx="5139181" cy="6858000"/>
          </a:xfrm>
          <a:prstGeom prst="rect">
            <a:avLst/>
          </a:prstGeom>
          <a:solidFill>
            <a:schemeClr val="tx1"/>
          </a:solidFill>
        </p:spPr>
      </p:pic>
    </p:spTree>
    <p:extLst>
      <p:ext uri="{BB962C8B-B14F-4D97-AF65-F5344CB8AC3E}">
        <p14:creationId xmlns:p14="http://schemas.microsoft.com/office/powerpoint/2010/main" val="119821257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0075" y="762001"/>
            <a:ext cx="9315450" cy="2308324"/>
          </a:xfrm>
          <a:prstGeom prst="rect">
            <a:avLst/>
          </a:prstGeom>
          <a:noFill/>
          <a:ln>
            <a:solidFill>
              <a:schemeClr val="bg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spAutoFit/>
          </a:bodyPr>
          <a:lstStyle/>
          <a:p>
            <a:pPr eaLnBrk="0" hangingPunct="0">
              <a:defRPr/>
            </a:pPr>
            <a:r>
              <a:rPr lang="en-US" sz="7200" dirty="0" smtClean="0">
                <a:solidFill>
                  <a:schemeClr val="tx1"/>
                </a:solidFill>
                <a:effectLst>
                  <a:reflection stA="50000" endPos="75000" dist="12700" dir="5400000" sy="-100000" algn="bl" rotWithShape="0"/>
                </a:effectLst>
                <a:latin typeface="Arial"/>
              </a:rPr>
              <a:t>The Need for Self-Understanding</a:t>
            </a:r>
            <a:endParaRPr lang="en-US" sz="7200" dirty="0">
              <a:solidFill>
                <a:schemeClr val="tx1"/>
              </a:solidFill>
              <a:effectLst>
                <a:reflection stA="50000" endPos="75000" dist="12700" dir="5400000" sy="-100000" algn="bl" rotWithShape="0"/>
              </a:effectLst>
              <a:latin typeface="Arial"/>
            </a:endParaRPr>
          </a:p>
        </p:txBody>
      </p:sp>
    </p:spTree>
    <p:extLst>
      <p:ext uri="{BB962C8B-B14F-4D97-AF65-F5344CB8AC3E}">
        <p14:creationId xmlns:p14="http://schemas.microsoft.com/office/powerpoint/2010/main" val="22804496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3"/>
          <p:cNvSpPr>
            <a:spLocks noGrp="1" noChangeArrowheads="1"/>
          </p:cNvSpPr>
          <p:nvPr>
            <p:ph type="body" idx="1"/>
          </p:nvPr>
        </p:nvSpPr>
        <p:spPr>
          <a:xfrm>
            <a:off x="462980" y="476672"/>
            <a:ext cx="5904656" cy="5976664"/>
          </a:xfrm>
          <a:noFill/>
        </p:spPr>
        <p:txBody>
          <a:bodyPr/>
          <a:lstStyle/>
          <a:p>
            <a:pPr marL="0" eaLnBrk="1" hangingPunct="1">
              <a:spcBef>
                <a:spcPts val="0"/>
              </a:spcBef>
              <a:buFontTx/>
              <a:buNone/>
              <a:defRPr/>
            </a:pPr>
            <a:r>
              <a:rPr lang="en-GB" sz="2800" dirty="0" smtClean="0">
                <a:solidFill>
                  <a:srgbClr val="FFFFFF"/>
                </a:solidFill>
                <a:cs typeface="Arial"/>
              </a:rPr>
              <a:t>Even in an ideal case in which mental disorder might be wholly and successfully addressed by targeting some part of the brain there will remain an inescapable need for patients to achieve </a:t>
            </a:r>
            <a:r>
              <a:rPr lang="en-GB" sz="2800" dirty="0" smtClean="0">
                <a:solidFill>
                  <a:srgbClr val="FDDB18"/>
                </a:solidFill>
                <a:cs typeface="Arial"/>
              </a:rPr>
              <a:t>a rehabilitating self-understanding</a:t>
            </a:r>
            <a:r>
              <a:rPr lang="en-GB" sz="2800" dirty="0" smtClean="0">
                <a:solidFill>
                  <a:srgbClr val="FFFFFF"/>
                </a:solidFill>
                <a:cs typeface="Arial"/>
              </a:rPr>
              <a:t>.</a:t>
            </a:r>
          </a:p>
          <a:p>
            <a:pPr marL="0" eaLnBrk="1" hangingPunct="1">
              <a:spcBef>
                <a:spcPts val="0"/>
              </a:spcBef>
              <a:buFontTx/>
              <a:buNone/>
              <a:defRPr/>
            </a:pPr>
            <a:endParaRPr lang="en-GB" sz="2800" dirty="0">
              <a:solidFill>
                <a:srgbClr val="FFFFFF"/>
              </a:solidFill>
              <a:cs typeface="Arial"/>
            </a:endParaRPr>
          </a:p>
          <a:p>
            <a:pPr marL="0" eaLnBrk="1" hangingPunct="1">
              <a:spcBef>
                <a:spcPts val="0"/>
              </a:spcBef>
              <a:buFontTx/>
              <a:buNone/>
              <a:defRPr/>
            </a:pPr>
            <a:r>
              <a:rPr lang="en-GB" sz="2800" dirty="0" smtClean="0">
                <a:solidFill>
                  <a:srgbClr val="FFFFFF"/>
                </a:solidFill>
                <a:cs typeface="Arial"/>
              </a:rPr>
              <a:t>Even the best case scenario of perfect neurocognitive treatments, psychiatry does not simply reduce to a matter eradicating ‘disease’. </a:t>
            </a:r>
            <a:endParaRPr lang="en-GB" sz="2800" dirty="0" smtClean="0">
              <a:solidFill>
                <a:schemeClr val="tx1"/>
              </a:solidFill>
              <a:cs typeface="Arial"/>
            </a:endParaRPr>
          </a:p>
        </p:txBody>
      </p:sp>
      <p:grpSp>
        <p:nvGrpSpPr>
          <p:cNvPr id="2" name="Group 16"/>
          <p:cNvGrpSpPr>
            <a:grpSpLocks/>
          </p:cNvGrpSpPr>
          <p:nvPr/>
        </p:nvGrpSpPr>
        <p:grpSpPr bwMode="auto">
          <a:xfrm>
            <a:off x="6763680" y="3429000"/>
            <a:ext cx="2539269" cy="2880320"/>
            <a:chOff x="5266218" y="2188722"/>
            <a:chExt cx="3340101" cy="4572000"/>
          </a:xfrm>
        </p:grpSpPr>
      </p:grpSp>
      <p:cxnSp>
        <p:nvCxnSpPr>
          <p:cNvPr id="20" name="Straight Arrow Connector 19"/>
          <p:cNvCxnSpPr/>
          <p:nvPr/>
        </p:nvCxnSpPr>
        <p:spPr bwMode="auto">
          <a:xfrm flipV="1">
            <a:off x="5223868" y="4143380"/>
            <a:ext cx="2330665" cy="428628"/>
          </a:xfrm>
          <a:prstGeom prst="straightConnector1">
            <a:avLst/>
          </a:prstGeom>
          <a:solidFill>
            <a:schemeClr val="accent1"/>
          </a:solidFill>
          <a:ln w="101600" cap="flat" cmpd="sng" algn="ctr">
            <a:solidFill>
              <a:srgbClr val="EDC841"/>
            </a:solidFill>
            <a:prstDash val="solid"/>
            <a:round/>
            <a:headEnd type="none" w="med" len="med"/>
            <a:tailEnd type="arrow" w="lg" len="lg"/>
          </a:ln>
          <a:effectLst/>
          <a:scene3d>
            <a:camera prst="orthographicFront"/>
            <a:lightRig rig="threePt" dir="t"/>
          </a:scene3d>
          <a:sp3d>
            <a:bevelT/>
          </a:sp3d>
        </p:spPr>
      </p:cxnSp>
      <p:pic>
        <p:nvPicPr>
          <p:cNvPr id="4" name="Picture 3" descr="GGrah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9764" y="404664"/>
            <a:ext cx="2603500" cy="3911600"/>
          </a:xfrm>
          <a:prstGeom prst="rect">
            <a:avLst/>
          </a:prstGeom>
        </p:spPr>
      </p:pic>
      <p:pic>
        <p:nvPicPr>
          <p:cNvPr id="7" name="Picture 6" descr="D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708" y="3717032"/>
            <a:ext cx="1519356" cy="2168004"/>
          </a:xfrm>
          <a:prstGeom prst="rect">
            <a:avLst/>
          </a:prstGeom>
        </p:spPr>
      </p:pic>
    </p:spTree>
    <p:extLst>
      <p:ext uri="{BB962C8B-B14F-4D97-AF65-F5344CB8AC3E}">
        <p14:creationId xmlns:p14="http://schemas.microsoft.com/office/powerpoint/2010/main" val="251897566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3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0075" y="762001"/>
            <a:ext cx="9315450" cy="2308324"/>
          </a:xfrm>
          <a:prstGeom prst="rect">
            <a:avLst/>
          </a:prstGeom>
          <a:noFill/>
          <a:ln>
            <a:solidFill>
              <a:schemeClr val="bg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spAutoFit/>
          </a:bodyPr>
          <a:lstStyle/>
          <a:p>
            <a:pPr eaLnBrk="0" hangingPunct="0">
              <a:defRPr/>
            </a:pPr>
            <a:r>
              <a:rPr lang="en-US" sz="7200" dirty="0" smtClean="0">
                <a:solidFill>
                  <a:schemeClr val="tx1"/>
                </a:solidFill>
                <a:effectLst>
                  <a:reflection stA="50000" endPos="75000" dist="12700" dir="5400000" sy="-100000" algn="bl" rotWithShape="0"/>
                </a:effectLst>
                <a:latin typeface="Arial"/>
              </a:rPr>
              <a:t>Folk Psychology Again</a:t>
            </a:r>
            <a:endParaRPr lang="en-US" sz="7200" dirty="0">
              <a:solidFill>
                <a:schemeClr val="tx1"/>
              </a:solidFill>
              <a:effectLst>
                <a:reflection stA="50000" endPos="75000" dist="12700" dir="5400000" sy="-100000" algn="bl" rotWithShape="0"/>
              </a:effectLst>
              <a:latin typeface="Arial"/>
            </a:endParaRPr>
          </a:p>
        </p:txBody>
      </p:sp>
    </p:spTree>
    <p:extLst>
      <p:ext uri="{BB962C8B-B14F-4D97-AF65-F5344CB8AC3E}">
        <p14:creationId xmlns:p14="http://schemas.microsoft.com/office/powerpoint/2010/main" val="396729385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nvSpPr>
        <p:spPr bwMode="auto">
          <a:xfrm>
            <a:off x="534988" y="476672"/>
            <a:ext cx="4968552" cy="4464496"/>
          </a:xfrm>
          <a:prstGeom prst="rect">
            <a:avLst/>
          </a:prstGeom>
          <a:noFill/>
          <a:ln w="9525">
            <a:noFill/>
            <a:miter lim="800000"/>
            <a:headEnd/>
            <a:tailEnd/>
          </a:ln>
          <a:effectLst/>
        </p:spPr>
        <p:txBody>
          <a:bodyPr/>
          <a:lstStyle/>
          <a:p>
            <a:pPr indent="-609600">
              <a:spcBef>
                <a:spcPts val="0"/>
              </a:spcBef>
              <a:defRPr/>
            </a:pPr>
            <a:r>
              <a:rPr lang="en-GB" kern="0" dirty="0">
                <a:latin typeface="Arial"/>
                <a:cs typeface="Arial"/>
              </a:rPr>
              <a:t>When we want to understand </a:t>
            </a:r>
            <a:r>
              <a:rPr lang="en-GB" kern="0" dirty="0" smtClean="0">
                <a:latin typeface="Arial"/>
                <a:cs typeface="Arial"/>
              </a:rPr>
              <a:t>ourselves and others we </a:t>
            </a:r>
            <a:r>
              <a:rPr lang="en-GB" kern="0" dirty="0">
                <a:latin typeface="Arial"/>
                <a:cs typeface="Arial"/>
              </a:rPr>
              <a:t>need narratives </a:t>
            </a:r>
            <a:r>
              <a:rPr lang="en-GB" kern="0" dirty="0" smtClean="0">
                <a:latin typeface="Arial"/>
                <a:cs typeface="Arial"/>
              </a:rPr>
              <a:t>not general theories.</a:t>
            </a:r>
          </a:p>
          <a:p>
            <a:pPr indent="-609600">
              <a:spcBef>
                <a:spcPts val="0"/>
              </a:spcBef>
              <a:defRPr/>
            </a:pPr>
            <a:endParaRPr lang="en-GB" kern="0" dirty="0" smtClean="0">
              <a:latin typeface="Arial"/>
              <a:cs typeface="Arial"/>
            </a:endParaRPr>
          </a:p>
          <a:p>
            <a:pPr indent="-609600">
              <a:spcBef>
                <a:spcPts val="0"/>
              </a:spcBef>
              <a:defRPr/>
            </a:pPr>
            <a:r>
              <a:rPr lang="en-GB" kern="0" dirty="0" smtClean="0">
                <a:latin typeface="Arial"/>
                <a:cs typeface="Arial"/>
              </a:rPr>
              <a:t>This is because </a:t>
            </a:r>
            <a:r>
              <a:rPr lang="en-GB" kern="0" dirty="0">
                <a:latin typeface="Arial"/>
                <a:cs typeface="Arial"/>
              </a:rPr>
              <a:t>only </a:t>
            </a:r>
            <a:r>
              <a:rPr lang="en-GB" kern="0" dirty="0" smtClean="0">
                <a:latin typeface="Arial"/>
                <a:cs typeface="Arial"/>
              </a:rPr>
              <a:t>narratives a  provide: </a:t>
            </a:r>
          </a:p>
          <a:p>
            <a:pPr indent="-609600">
              <a:spcBef>
                <a:spcPts val="0"/>
              </a:spcBef>
              <a:defRPr/>
            </a:pPr>
            <a:endParaRPr lang="en-GB" kern="0" dirty="0">
              <a:latin typeface="Arial"/>
              <a:cs typeface="Arial"/>
            </a:endParaRPr>
          </a:p>
          <a:p>
            <a:pPr indent="-609600">
              <a:spcBef>
                <a:spcPts val="0"/>
              </a:spcBef>
              <a:defRPr/>
            </a:pPr>
            <a:r>
              <a:rPr lang="en-GB" kern="0" dirty="0" smtClean="0">
                <a:latin typeface="Arial"/>
                <a:cs typeface="Arial"/>
              </a:rPr>
              <a:t>“</a:t>
            </a:r>
            <a:r>
              <a:rPr lang="en-GB" kern="0" dirty="0">
                <a:solidFill>
                  <a:srgbClr val="FDDB18"/>
                </a:solidFill>
                <a:latin typeface="Arial"/>
                <a:cs typeface="Arial"/>
              </a:rPr>
              <a:t>rich</a:t>
            </a:r>
            <a:r>
              <a:rPr lang="en-GB" kern="0" dirty="0">
                <a:latin typeface="Arial"/>
                <a:cs typeface="Arial"/>
              </a:rPr>
              <a:t>, </a:t>
            </a:r>
            <a:r>
              <a:rPr lang="en-GB" kern="0" dirty="0">
                <a:solidFill>
                  <a:srgbClr val="FDDB18"/>
                </a:solidFill>
                <a:latin typeface="Arial"/>
                <a:cs typeface="Arial"/>
              </a:rPr>
              <a:t>particularized</a:t>
            </a:r>
            <a:r>
              <a:rPr lang="en-GB" kern="0" dirty="0">
                <a:latin typeface="Arial"/>
                <a:cs typeface="Arial"/>
              </a:rPr>
              <a:t>, and unified </a:t>
            </a:r>
            <a:r>
              <a:rPr lang="en-GB" kern="0" dirty="0">
                <a:solidFill>
                  <a:srgbClr val="FDDB18"/>
                </a:solidFill>
                <a:latin typeface="Arial"/>
                <a:cs typeface="Arial"/>
              </a:rPr>
              <a:t>histories </a:t>
            </a:r>
            <a:r>
              <a:rPr lang="en-GB" kern="0" dirty="0">
                <a:latin typeface="Arial"/>
                <a:cs typeface="Arial"/>
              </a:rPr>
              <a:t>of cycles of thoughts</a:t>
            </a:r>
            <a:r>
              <a:rPr lang="en-GB" kern="0" dirty="0" smtClean="0">
                <a:latin typeface="Arial"/>
                <a:cs typeface="Arial"/>
              </a:rPr>
              <a:t>, actions </a:t>
            </a:r>
            <a:r>
              <a:rPr lang="en-GB" kern="0" dirty="0">
                <a:latin typeface="Arial"/>
                <a:cs typeface="Arial"/>
              </a:rPr>
              <a:t>and contingencies” (Currie 2010, p. 36)</a:t>
            </a:r>
            <a:r>
              <a:rPr lang="en-GB" kern="0" dirty="0" smtClean="0">
                <a:latin typeface="Arial"/>
                <a:cs typeface="Arial"/>
              </a:rPr>
              <a:t>.</a:t>
            </a:r>
            <a:endParaRPr lang="en-GB" kern="0" dirty="0">
              <a:latin typeface="Arial"/>
              <a:cs typeface="Arial"/>
            </a:endParaRPr>
          </a:p>
        </p:txBody>
      </p:sp>
      <p:pic>
        <p:nvPicPr>
          <p:cNvPr id="148483" name="Picture 2" descr="narratives-narrators-philosophy-stories-gregory-currie-hardcover-cover-a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1693" y="332656"/>
            <a:ext cx="3027304" cy="4103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156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47556" y="3861048"/>
            <a:ext cx="1850231"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27200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8"/>
          <p:cNvSpPr txBox="1">
            <a:spLocks/>
          </p:cNvSpPr>
          <p:nvPr/>
        </p:nvSpPr>
        <p:spPr bwMode="auto">
          <a:xfrm>
            <a:off x="534988" y="404664"/>
            <a:ext cx="8712968" cy="3744416"/>
          </a:xfrm>
          <a:prstGeom prst="rect">
            <a:avLst/>
          </a:prstGeom>
          <a:noFill/>
          <a:ln w="9525">
            <a:noFill/>
            <a:miter lim="800000"/>
            <a:headEnd/>
            <a:tailEnd/>
          </a:ln>
          <a:effectLst/>
        </p:spPr>
        <p:txBody>
          <a:bodyPr/>
          <a:lstStyle/>
          <a:p>
            <a:pPr indent="-342900" eaLnBrk="0" hangingPunct="0">
              <a:spcBef>
                <a:spcPts val="0"/>
              </a:spcBef>
              <a:defRPr/>
            </a:pPr>
            <a:r>
              <a:rPr lang="en-GB" kern="0" dirty="0">
                <a:latin typeface="Arial"/>
                <a:cs typeface="Arial"/>
              </a:rPr>
              <a:t>“Narratives </a:t>
            </a:r>
            <a:r>
              <a:rPr lang="en-GB" kern="0" dirty="0" smtClean="0">
                <a:latin typeface="Arial"/>
                <a:cs typeface="Arial"/>
              </a:rPr>
              <a:t>… </a:t>
            </a:r>
            <a:r>
              <a:rPr lang="en-GB" kern="0" dirty="0">
                <a:latin typeface="Arial"/>
                <a:cs typeface="Arial"/>
              </a:rPr>
              <a:t>provide explanations of why someone had a </a:t>
            </a:r>
            <a:r>
              <a:rPr lang="en-GB" kern="0" dirty="0">
                <a:solidFill>
                  <a:srgbClr val="FDDB18"/>
                </a:solidFill>
                <a:latin typeface="Arial"/>
                <a:cs typeface="Arial"/>
              </a:rPr>
              <a:t>particular motive</a:t>
            </a:r>
            <a:r>
              <a:rPr lang="en-GB" kern="0" dirty="0">
                <a:latin typeface="Arial"/>
                <a:cs typeface="Arial"/>
              </a:rPr>
              <a:t>, or why someone has a </a:t>
            </a:r>
            <a:r>
              <a:rPr lang="en-GB" kern="0" dirty="0">
                <a:solidFill>
                  <a:srgbClr val="FDDB18"/>
                </a:solidFill>
                <a:latin typeface="Arial"/>
                <a:cs typeface="Arial"/>
              </a:rPr>
              <a:t>particular character </a:t>
            </a:r>
            <a:r>
              <a:rPr lang="en-GB" kern="0" dirty="0">
                <a:latin typeface="Arial"/>
                <a:cs typeface="Arial"/>
              </a:rPr>
              <a:t>or personality trait, or why someone was drunk, depressed or angry. And the explanations we get are </a:t>
            </a:r>
            <a:r>
              <a:rPr lang="en-GB" kern="0" dirty="0">
                <a:solidFill>
                  <a:srgbClr val="FDDB18"/>
                </a:solidFill>
                <a:latin typeface="Arial"/>
                <a:cs typeface="Arial"/>
              </a:rPr>
              <a:t>narrative-historical explanations</a:t>
            </a:r>
            <a:r>
              <a:rPr lang="en-GB" kern="0" dirty="0">
                <a:latin typeface="Arial"/>
                <a:cs typeface="Arial"/>
              </a:rPr>
              <a:t>, </a:t>
            </a:r>
            <a:r>
              <a:rPr lang="en-GB" kern="0" dirty="0">
                <a:solidFill>
                  <a:srgbClr val="FDDB18"/>
                </a:solidFill>
                <a:latin typeface="Arial"/>
                <a:cs typeface="Arial"/>
              </a:rPr>
              <a:t>they locate </a:t>
            </a:r>
            <a:r>
              <a:rPr lang="en-GB" kern="0" dirty="0">
                <a:latin typeface="Arial"/>
                <a:cs typeface="Arial"/>
              </a:rPr>
              <a:t>the motive, the trait, the undue influence on thinking, </a:t>
            </a:r>
            <a:r>
              <a:rPr lang="en-GB" kern="0" dirty="0">
                <a:solidFill>
                  <a:srgbClr val="FDDB18"/>
                </a:solidFill>
                <a:latin typeface="Arial"/>
                <a:cs typeface="Arial"/>
              </a:rPr>
              <a:t>within a wider nexus</a:t>
            </a:r>
            <a:r>
              <a:rPr lang="en-GB" kern="0" dirty="0">
                <a:latin typeface="Arial"/>
                <a:cs typeface="Arial"/>
              </a:rPr>
              <a:t>, in a way that enables us to understand more deeply why someone did the thing they did through appeal to </a:t>
            </a:r>
            <a:r>
              <a:rPr lang="en-GB" kern="0" dirty="0">
                <a:solidFill>
                  <a:srgbClr val="FDDB18"/>
                </a:solidFill>
                <a:latin typeface="Arial"/>
                <a:cs typeface="Arial"/>
              </a:rPr>
              <a:t>aspects of their personal history or </a:t>
            </a:r>
            <a:r>
              <a:rPr lang="en-GB" kern="0" dirty="0" smtClean="0">
                <a:solidFill>
                  <a:srgbClr val="FDDB18"/>
                </a:solidFill>
                <a:latin typeface="Arial"/>
                <a:cs typeface="Arial"/>
              </a:rPr>
              <a:t>circumstances</a:t>
            </a:r>
            <a:r>
              <a:rPr lang="en-GB" kern="0" dirty="0" smtClean="0">
                <a:latin typeface="Arial"/>
                <a:cs typeface="Arial"/>
              </a:rPr>
              <a:t>” </a:t>
            </a:r>
            <a:r>
              <a:rPr lang="en-GB" kern="0" dirty="0">
                <a:latin typeface="Arial"/>
                <a:cs typeface="Arial"/>
              </a:rPr>
              <a:t>(Goldie 2012, p. 20).</a:t>
            </a:r>
            <a:endParaRPr lang="en-US" kern="0" dirty="0">
              <a:latin typeface="Arial"/>
              <a:cs typeface="Arial"/>
            </a:endParaRPr>
          </a:p>
        </p:txBody>
      </p:sp>
      <p:pic>
        <p:nvPicPr>
          <p:cNvPr id="2" name="Picture 1" descr="Peter-Goldie-0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1246" y="4365104"/>
            <a:ext cx="4675753" cy="2493735"/>
          </a:xfrm>
          <a:prstGeom prst="rect">
            <a:avLst/>
          </a:prstGeom>
        </p:spPr>
      </p:pic>
    </p:spTree>
    <p:extLst>
      <p:ext uri="{BB962C8B-B14F-4D97-AF65-F5344CB8AC3E}">
        <p14:creationId xmlns:p14="http://schemas.microsoft.com/office/powerpoint/2010/main" val="367652125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7516" y="476672"/>
            <a:ext cx="4536504" cy="5832648"/>
          </a:xfrm>
          <a:noFill/>
          <a:extLst>
            <a:ext uri="{909E8E84-426E-40dd-AFC4-6F175D3DCCD1}">
              <a14:hiddenFill xmlns:a14="http://schemas.microsoft.com/office/drawing/2010/main">
                <a:solidFill>
                  <a:srgbClr val="00B2F6">
                    <a:alpha val="74901"/>
                  </a:srgbClr>
                </a:solidFill>
              </a14:hiddenFill>
            </a:ext>
          </a:extLst>
        </p:spPr>
        <p:txBody>
          <a:bodyPr/>
          <a:lstStyle/>
          <a:p>
            <a:pPr marL="0" indent="-533400" eaLnBrk="1" hangingPunct="1">
              <a:spcBef>
                <a:spcPts val="0"/>
              </a:spcBef>
              <a:buFont typeface="Wingdings" charset="0"/>
              <a:buNone/>
            </a:pPr>
            <a:r>
              <a:rPr lang="en-GB" sz="2800" dirty="0" smtClean="0">
                <a:latin typeface="Arial" charset="0"/>
              </a:rPr>
              <a:t>This is why u</a:t>
            </a:r>
            <a:r>
              <a:rPr lang="en-GB" sz="2800" dirty="0" smtClean="0">
                <a:solidFill>
                  <a:schemeClr val="tx1"/>
                </a:solidFill>
                <a:latin typeface="Arial" charset="0"/>
              </a:rPr>
              <a:t>nderstanding ourselves and others plausibly requires the develo</a:t>
            </a:r>
            <a:r>
              <a:rPr lang="en-GB" sz="2800" dirty="0" smtClean="0">
                <a:latin typeface="Arial" charset="0"/>
              </a:rPr>
              <a:t>pment and</a:t>
            </a:r>
            <a:r>
              <a:rPr lang="en-GB" sz="2800" dirty="0" smtClean="0">
                <a:solidFill>
                  <a:schemeClr val="tx1"/>
                </a:solidFill>
                <a:latin typeface="Arial" charset="0"/>
              </a:rPr>
              <a:t> exercise </a:t>
            </a:r>
            <a:r>
              <a:rPr lang="en-GB" sz="2800" dirty="0">
                <a:solidFill>
                  <a:schemeClr val="tx1"/>
                </a:solidFill>
                <a:latin typeface="Arial" charset="0"/>
              </a:rPr>
              <a:t>of </a:t>
            </a:r>
            <a:r>
              <a:rPr lang="en-GB" sz="2800" dirty="0" smtClean="0">
                <a:solidFill>
                  <a:schemeClr val="tx1"/>
                </a:solidFill>
                <a:latin typeface="Arial" charset="0"/>
              </a:rPr>
              <a:t>a narrative competence </a:t>
            </a:r>
          </a:p>
          <a:p>
            <a:pPr marL="0" indent="-533400" eaLnBrk="1" hangingPunct="1">
              <a:spcBef>
                <a:spcPts val="0"/>
              </a:spcBef>
              <a:buFont typeface="Wingdings" charset="0"/>
              <a:buNone/>
            </a:pPr>
            <a:endParaRPr lang="en-GB" sz="2800" dirty="0">
              <a:latin typeface="Arial" charset="0"/>
            </a:endParaRPr>
          </a:p>
          <a:p>
            <a:pPr marL="0" indent="-533400" eaLnBrk="1" hangingPunct="1">
              <a:spcBef>
                <a:spcPts val="0"/>
              </a:spcBef>
              <a:buFont typeface="Wingdings" charset="0"/>
              <a:buNone/>
            </a:pPr>
            <a:r>
              <a:rPr lang="en-GB" sz="2800" dirty="0" smtClean="0">
                <a:solidFill>
                  <a:schemeClr val="tx1"/>
                </a:solidFill>
                <a:latin typeface="Arial" charset="0"/>
              </a:rPr>
              <a:t>– one that involves producing </a:t>
            </a:r>
            <a:r>
              <a:rPr lang="en-GB" sz="2800" dirty="0">
                <a:solidFill>
                  <a:schemeClr val="tx1"/>
                </a:solidFill>
                <a:latin typeface="Arial" charset="0"/>
              </a:rPr>
              <a:t>and consuming </a:t>
            </a:r>
            <a:r>
              <a:rPr lang="en-GB" sz="2800" dirty="0" smtClean="0">
                <a:solidFill>
                  <a:schemeClr val="tx1"/>
                </a:solidFill>
                <a:latin typeface="Arial" charset="0"/>
              </a:rPr>
              <a:t>explanations of actions in the form of personal narratives (</a:t>
            </a:r>
            <a:r>
              <a:rPr lang="en-GB" sz="2800" dirty="0">
                <a:solidFill>
                  <a:schemeClr val="tx1"/>
                </a:solidFill>
                <a:latin typeface="Arial" charset="0"/>
              </a:rPr>
              <a:t>Hutto 1997, 2004, 2007, 2008a-c, 2009a-c)</a:t>
            </a:r>
            <a:r>
              <a:rPr lang="en-GB" sz="2800" dirty="0" smtClean="0">
                <a:solidFill>
                  <a:schemeClr val="tx1"/>
                </a:solidFill>
                <a:latin typeface="Arial" charset="0"/>
              </a:rPr>
              <a:t>.</a:t>
            </a:r>
            <a:endParaRPr lang="en-GB" sz="2800" dirty="0">
              <a:solidFill>
                <a:schemeClr val="tx1"/>
              </a:solidFill>
              <a:latin typeface="Arial" charset="0"/>
            </a:endParaRPr>
          </a:p>
        </p:txBody>
      </p:sp>
      <p:pic>
        <p:nvPicPr>
          <p:cNvPr id="4" name="Picture 3" descr="FPN cover.jpg"/>
          <p:cNvPicPr>
            <a:picLocks noChangeAspect="1"/>
          </p:cNvPicPr>
          <p:nvPr/>
        </p:nvPicPr>
        <p:blipFill>
          <a:blip r:embed="rId3"/>
          <a:srcRect/>
          <a:stretch>
            <a:fillRect/>
          </a:stretch>
        </p:blipFill>
        <p:spPr bwMode="auto">
          <a:xfrm>
            <a:off x="895028" y="404664"/>
            <a:ext cx="3456384" cy="5040558"/>
          </a:xfrm>
          <a:prstGeom prst="rect">
            <a:avLst/>
          </a:prstGeom>
          <a:noFill/>
          <a:ln w="9525">
            <a:noFill/>
            <a:miter lim="800000"/>
            <a:headEnd/>
            <a:tailEnd/>
          </a:ln>
        </p:spPr>
      </p:pic>
    </p:spTree>
    <p:extLst>
      <p:ext uri="{BB962C8B-B14F-4D97-AF65-F5344CB8AC3E}">
        <p14:creationId xmlns:p14="http://schemas.microsoft.com/office/powerpoint/2010/main" val="294938853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3"/>
          <p:cNvSpPr>
            <a:spLocks noGrp="1" noChangeArrowheads="1"/>
          </p:cNvSpPr>
          <p:nvPr>
            <p:ph type="body" idx="1"/>
          </p:nvPr>
        </p:nvSpPr>
        <p:spPr>
          <a:xfrm>
            <a:off x="4927476" y="1052736"/>
            <a:ext cx="4968552" cy="5328592"/>
          </a:xfrm>
          <a:noFill/>
        </p:spPr>
        <p:txBody>
          <a:bodyPr/>
          <a:lstStyle/>
          <a:p>
            <a:pPr marL="0" eaLnBrk="1" hangingPunct="1">
              <a:spcBef>
                <a:spcPts val="0"/>
              </a:spcBef>
              <a:buNone/>
              <a:defRPr/>
            </a:pPr>
            <a:r>
              <a:rPr lang="en-GB" sz="2400" dirty="0" smtClean="0">
                <a:solidFill>
                  <a:srgbClr val="FFFFFF"/>
                </a:solidFill>
                <a:cs typeface="Arial"/>
              </a:rPr>
              <a:t>Mental disorders proper can only be understood by reference to what goes on in the space of reasons.</a:t>
            </a:r>
          </a:p>
          <a:p>
            <a:pPr marL="0" eaLnBrk="1" hangingPunct="1">
              <a:spcBef>
                <a:spcPts val="0"/>
              </a:spcBef>
              <a:buNone/>
              <a:defRPr/>
            </a:pPr>
            <a:endParaRPr lang="en-GB" sz="2400" dirty="0">
              <a:cs typeface="Arial"/>
            </a:endParaRPr>
          </a:p>
          <a:p>
            <a:pPr marL="0" eaLnBrk="1" hangingPunct="1">
              <a:spcBef>
                <a:spcPts val="0"/>
              </a:spcBef>
              <a:buNone/>
              <a:defRPr/>
            </a:pPr>
            <a:r>
              <a:rPr lang="en-GB" sz="2400" dirty="0" smtClean="0">
                <a:cs typeface="Arial"/>
              </a:rPr>
              <a:t>Still, </a:t>
            </a:r>
            <a:r>
              <a:rPr lang="en-GB" sz="2400" dirty="0" err="1" smtClean="0">
                <a:cs typeface="Arial"/>
              </a:rPr>
              <a:t>neuro</a:t>
            </a:r>
            <a:r>
              <a:rPr lang="en-GB" sz="2400" dirty="0" smtClean="0">
                <a:cs typeface="Arial"/>
              </a:rPr>
              <a:t>-under-labouring is possible because we can step outside of this space when giving explanations of mental disorders: </a:t>
            </a:r>
          </a:p>
          <a:p>
            <a:pPr marL="0" eaLnBrk="1" hangingPunct="1">
              <a:spcBef>
                <a:spcPts val="0"/>
              </a:spcBef>
              <a:buNone/>
              <a:defRPr/>
            </a:pPr>
            <a:endParaRPr lang="en-GB" sz="2400" dirty="0">
              <a:cs typeface="Arial"/>
            </a:endParaRPr>
          </a:p>
          <a:p>
            <a:pPr marL="0" eaLnBrk="1" hangingPunct="1">
              <a:spcBef>
                <a:spcPts val="0"/>
              </a:spcBef>
              <a:buNone/>
              <a:defRPr/>
            </a:pPr>
            <a:r>
              <a:rPr lang="en-GB" sz="2400" dirty="0" smtClean="0">
                <a:cs typeface="Arial"/>
              </a:rPr>
              <a:t>Thus “</a:t>
            </a:r>
            <a:r>
              <a:rPr lang="en-GB" sz="2400" dirty="0">
                <a:cs typeface="Arial"/>
              </a:rPr>
              <a:t>even though mental disorders are not brain disorders, neuroscience helps to illuminate their nature” </a:t>
            </a:r>
            <a:r>
              <a:rPr lang="en-GB" sz="2400" dirty="0" smtClean="0">
                <a:cs typeface="Arial"/>
              </a:rPr>
              <a:t>(ibid, p</a:t>
            </a:r>
            <a:r>
              <a:rPr lang="en-GB" sz="2400" dirty="0">
                <a:cs typeface="Arial"/>
              </a:rPr>
              <a:t>. </a:t>
            </a:r>
            <a:r>
              <a:rPr lang="en-GB" sz="2400" dirty="0" smtClean="0">
                <a:cs typeface="Arial"/>
              </a:rPr>
              <a:t>13). </a:t>
            </a:r>
            <a:endParaRPr lang="en-GB" sz="2400" dirty="0">
              <a:cs typeface="Arial"/>
            </a:endParaRPr>
          </a:p>
        </p:txBody>
      </p:sp>
      <p:grpSp>
        <p:nvGrpSpPr>
          <p:cNvPr id="2" name="Group 16"/>
          <p:cNvGrpSpPr>
            <a:grpSpLocks/>
          </p:cNvGrpSpPr>
          <p:nvPr/>
        </p:nvGrpSpPr>
        <p:grpSpPr bwMode="auto">
          <a:xfrm>
            <a:off x="6763680" y="3429000"/>
            <a:ext cx="2539269" cy="2880320"/>
            <a:chOff x="5266218" y="2188722"/>
            <a:chExt cx="3340101" cy="4572000"/>
          </a:xfrm>
        </p:grpSpPr>
      </p:grpSp>
      <p:cxnSp>
        <p:nvCxnSpPr>
          <p:cNvPr id="20" name="Straight Arrow Connector 19"/>
          <p:cNvCxnSpPr/>
          <p:nvPr/>
        </p:nvCxnSpPr>
        <p:spPr bwMode="auto">
          <a:xfrm flipV="1">
            <a:off x="5223868" y="4143380"/>
            <a:ext cx="2330665" cy="428628"/>
          </a:xfrm>
          <a:prstGeom prst="straightConnector1">
            <a:avLst/>
          </a:prstGeom>
          <a:solidFill>
            <a:schemeClr val="accent1"/>
          </a:solidFill>
          <a:ln w="101600" cap="flat" cmpd="sng" algn="ctr">
            <a:solidFill>
              <a:srgbClr val="EDC841"/>
            </a:solidFill>
            <a:prstDash val="solid"/>
            <a:round/>
            <a:headEnd type="none" w="med" len="med"/>
            <a:tailEnd type="arrow" w="lg" len="lg"/>
          </a:ln>
          <a:effectLst/>
          <a:scene3d>
            <a:camera prst="orthographicFront"/>
            <a:lightRig rig="threePt" dir="t"/>
          </a:scene3d>
          <a:sp3d>
            <a:bevelT/>
          </a:sp3d>
        </p:spPr>
      </p:cxnSp>
      <p:pic>
        <p:nvPicPr>
          <p:cNvPr id="3" name="Picture 2" descr="51HSrZCzbRL._SX326_BO1,204,203,200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996" y="908720"/>
            <a:ext cx="3739613" cy="5689228"/>
          </a:xfrm>
          <a:prstGeom prst="rect">
            <a:avLst/>
          </a:prstGeom>
        </p:spPr>
      </p:pic>
    </p:spTree>
    <p:extLst>
      <p:ext uri="{BB962C8B-B14F-4D97-AF65-F5344CB8AC3E}">
        <p14:creationId xmlns:p14="http://schemas.microsoft.com/office/powerpoint/2010/main" val="394337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32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23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0075" y="762001"/>
            <a:ext cx="9315450" cy="2308324"/>
          </a:xfrm>
          <a:prstGeom prst="rect">
            <a:avLst/>
          </a:prstGeom>
          <a:noFill/>
          <a:ln>
            <a:solidFill>
              <a:schemeClr val="bg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spAutoFit/>
          </a:bodyPr>
          <a:lstStyle/>
          <a:p>
            <a:pPr eaLnBrk="0" hangingPunct="0">
              <a:defRPr/>
            </a:pPr>
            <a:r>
              <a:rPr lang="en-US" sz="7200" dirty="0" smtClean="0">
                <a:solidFill>
                  <a:schemeClr val="tx1"/>
                </a:solidFill>
                <a:effectLst>
                  <a:reflection stA="50000" endPos="75000" dist="12700" dir="5400000" sy="-100000" algn="bl" rotWithShape="0"/>
                </a:effectLst>
                <a:latin typeface="Arial"/>
              </a:rPr>
              <a:t>Narrative Practices in Therapy</a:t>
            </a:r>
            <a:endParaRPr lang="en-US" sz="7200" dirty="0">
              <a:solidFill>
                <a:schemeClr val="tx1"/>
              </a:solidFill>
              <a:effectLst>
                <a:reflection stA="50000" endPos="75000" dist="12700" dir="5400000" sy="-100000" algn="bl" rotWithShape="0"/>
              </a:effectLst>
              <a:latin typeface="Arial"/>
            </a:endParaRPr>
          </a:p>
        </p:txBody>
      </p:sp>
    </p:spTree>
    <p:extLst>
      <p:ext uri="{BB962C8B-B14F-4D97-AF65-F5344CB8AC3E}">
        <p14:creationId xmlns:p14="http://schemas.microsoft.com/office/powerpoint/2010/main" val="16489475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0972" y="404664"/>
            <a:ext cx="6696744" cy="3416320"/>
          </a:xfrm>
          <a:prstGeom prst="rect">
            <a:avLst/>
          </a:prstGeom>
        </p:spPr>
        <p:txBody>
          <a:bodyPr wrap="square">
            <a:spAutoFit/>
          </a:bodyPr>
          <a:lstStyle/>
          <a:p>
            <a:pPr marL="0" indent="0" eaLnBrk="1" hangingPunct="1">
              <a:buFontTx/>
              <a:buNone/>
              <a:defRPr/>
            </a:pPr>
            <a:r>
              <a:rPr lang="en-GB" sz="3600" dirty="0">
                <a:effectLst>
                  <a:outerShdw blurRad="38100" dist="38100" dir="2700000" algn="tl">
                    <a:srgbClr val="000000"/>
                  </a:outerShdw>
                </a:effectLst>
                <a:latin typeface="Abadi MT Condensed Extra Bold"/>
                <a:ea typeface="ＭＳ Ｐゴシック" charset="0"/>
                <a:cs typeface="Abadi MT Condensed Extra Bold"/>
              </a:rPr>
              <a:t>“</a:t>
            </a:r>
            <a:r>
              <a:rPr lang="en-GB" sz="3600" dirty="0" smtClean="0">
                <a:effectLst>
                  <a:outerShdw blurRad="38100" dist="38100" dir="2700000" algn="tl">
                    <a:srgbClr val="000000"/>
                  </a:outerShdw>
                </a:effectLst>
                <a:latin typeface="Abadi MT Condensed Extra Bold"/>
                <a:ea typeface="ＭＳ Ｐゴシック" charset="0"/>
                <a:cs typeface="Abadi MT Condensed Extra Bold"/>
              </a:rPr>
              <a:t>As people </a:t>
            </a:r>
            <a:r>
              <a:rPr lang="en-GB" sz="3600" dirty="0">
                <a:effectLst>
                  <a:outerShdw blurRad="38100" dist="38100" dir="2700000" algn="tl">
                    <a:srgbClr val="000000"/>
                  </a:outerShdw>
                </a:effectLst>
                <a:latin typeface="Abadi MT Condensed Extra Bold"/>
                <a:ea typeface="ＭＳ Ｐゴシック" charset="0"/>
                <a:cs typeface="Abadi MT Condensed Extra Bold"/>
              </a:rPr>
              <a:t>become more narratively resourced … they find that they have available to them options for action that would not </a:t>
            </a:r>
            <a:r>
              <a:rPr lang="en-GB" sz="3600" dirty="0" smtClean="0">
                <a:effectLst>
                  <a:outerShdw blurRad="38100" dist="38100" dir="2700000" algn="tl">
                    <a:srgbClr val="000000"/>
                  </a:outerShdw>
                </a:effectLst>
                <a:latin typeface="Abadi MT Condensed Extra Bold"/>
                <a:ea typeface="ＭＳ Ｐゴシック" charset="0"/>
                <a:cs typeface="Abadi MT Condensed Extra Bold"/>
              </a:rPr>
              <a:t>have otherwise </a:t>
            </a:r>
            <a:r>
              <a:rPr lang="en-GB" sz="3600" dirty="0">
                <a:effectLst>
                  <a:outerShdw blurRad="38100" dist="38100" dir="2700000" algn="tl">
                    <a:srgbClr val="000000"/>
                  </a:outerShdw>
                </a:effectLst>
                <a:latin typeface="Abadi MT Condensed Extra Bold"/>
                <a:ea typeface="ＭＳ Ｐゴシック" charset="0"/>
                <a:cs typeface="Abadi MT Condensed Extra Bold"/>
              </a:rPr>
              <a:t>been imaginable” (White 2011, 5).</a:t>
            </a:r>
            <a:endParaRPr lang="en-GB" sz="3600" dirty="0">
              <a:effectLst>
                <a:outerShdw blurRad="38100" dist="38100" dir="2700000" algn="tl">
                  <a:srgbClr val="000000"/>
                </a:outerShdw>
              </a:effectLst>
              <a:ea typeface="ＭＳ Ｐゴシック" charset="0"/>
              <a:cs typeface="Arial" charset="0"/>
            </a:endParaRPr>
          </a:p>
        </p:txBody>
      </p:sp>
      <p:pic>
        <p:nvPicPr>
          <p:cNvPr id="2" name="Picture 1" descr="38469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5748" y="404664"/>
            <a:ext cx="2590223" cy="2136160"/>
          </a:xfrm>
          <a:prstGeom prst="rect">
            <a:avLst/>
          </a:prstGeom>
        </p:spPr>
      </p:pic>
      <p:pic>
        <p:nvPicPr>
          <p:cNvPr id="4" name="Picture 3" descr="MWhit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1332" y="4149080"/>
            <a:ext cx="3672408" cy="244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46168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6763680" y="3429000"/>
            <a:ext cx="2539269" cy="2880320"/>
            <a:chOff x="5266218" y="2188722"/>
            <a:chExt cx="3340101" cy="4572000"/>
          </a:xfrm>
        </p:grpSpPr>
      </p:grpSp>
      <p:cxnSp>
        <p:nvCxnSpPr>
          <p:cNvPr id="20" name="Straight Arrow Connector 19"/>
          <p:cNvCxnSpPr/>
          <p:nvPr/>
        </p:nvCxnSpPr>
        <p:spPr bwMode="auto">
          <a:xfrm flipV="1">
            <a:off x="5223868" y="4143380"/>
            <a:ext cx="2330665" cy="428628"/>
          </a:xfrm>
          <a:prstGeom prst="straightConnector1">
            <a:avLst/>
          </a:prstGeom>
          <a:solidFill>
            <a:schemeClr val="accent1"/>
          </a:solidFill>
          <a:ln w="101600" cap="flat" cmpd="sng" algn="ctr">
            <a:solidFill>
              <a:srgbClr val="EDC841"/>
            </a:solidFill>
            <a:prstDash val="solid"/>
            <a:round/>
            <a:headEnd type="none" w="med" len="med"/>
            <a:tailEnd type="arrow" w="lg" len="lg"/>
          </a:ln>
          <a:effectLst/>
          <a:scene3d>
            <a:camera prst="orthographicFront"/>
            <a:lightRig rig="threePt" dir="t"/>
          </a:scene3d>
          <a:sp3d>
            <a:bevelT/>
          </a:sp3d>
        </p:spPr>
      </p:cxnSp>
      <p:pic>
        <p:nvPicPr>
          <p:cNvPr id="5" name="Picture 4" descr="d94d64_96d9f8b37c5047a397056cf8a11ab428.png_srz_455_450_75_22_0.50_1.20_0.00_png_srz.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124" y="188640"/>
            <a:ext cx="6481521" cy="6410294"/>
          </a:xfrm>
          <a:prstGeom prst="rect">
            <a:avLst/>
          </a:prstGeom>
        </p:spPr>
      </p:pic>
    </p:spTree>
    <p:extLst>
      <p:ext uri="{BB962C8B-B14F-4D97-AF65-F5344CB8AC3E}">
        <p14:creationId xmlns:p14="http://schemas.microsoft.com/office/powerpoint/2010/main" val="33121599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3"/>
          <p:cNvSpPr>
            <a:spLocks noGrp="1" noChangeArrowheads="1"/>
          </p:cNvSpPr>
          <p:nvPr>
            <p:ph type="body" idx="1"/>
          </p:nvPr>
        </p:nvSpPr>
        <p:spPr>
          <a:xfrm>
            <a:off x="4783460" y="620688"/>
            <a:ext cx="5184576" cy="5184575"/>
          </a:xfrm>
          <a:noFill/>
          <a:extLst>
            <a:ext uri="{909E8E84-426E-40dd-AFC4-6F175D3DCCD1}">
              <a14:hiddenFill xmlns:a14="http://schemas.microsoft.com/office/drawing/2010/main">
                <a:solidFill>
                  <a:srgbClr val="00B2F6">
                    <a:alpha val="74901"/>
                  </a:srgbClr>
                </a:solidFill>
              </a14:hiddenFill>
            </a:ext>
          </a:extLst>
        </p:spPr>
        <p:txBody>
          <a:bodyPr/>
          <a:lstStyle/>
          <a:p>
            <a:pPr marL="0" indent="0" eaLnBrk="1" hangingPunct="1">
              <a:spcBef>
                <a:spcPct val="0"/>
              </a:spcBef>
              <a:buFontTx/>
              <a:buNone/>
            </a:pPr>
            <a:r>
              <a:rPr lang="en-GB" sz="2800" dirty="0" smtClean="0">
                <a:solidFill>
                  <a:srgbClr val="FFFFFF"/>
                </a:solidFill>
                <a:latin typeface="Arial" charset="0"/>
                <a:ea typeface="ＭＳ Ｐゴシック" charset="0"/>
                <a:cs typeface="Arial" charset="0"/>
              </a:rPr>
              <a:t>NT aims </a:t>
            </a:r>
            <a:r>
              <a:rPr lang="en-GB" sz="2800" dirty="0">
                <a:solidFill>
                  <a:srgbClr val="FFFFFF"/>
                </a:solidFill>
                <a:latin typeface="Arial" charset="0"/>
                <a:ea typeface="ＭＳ Ｐゴシック" charset="0"/>
                <a:cs typeface="Arial" charset="0"/>
              </a:rPr>
              <a:t>to help people to </a:t>
            </a:r>
            <a:r>
              <a:rPr lang="en-GB" sz="2800" dirty="0" smtClean="0">
                <a:solidFill>
                  <a:srgbClr val="FFFFFF"/>
                </a:solidFill>
                <a:latin typeface="Arial" charset="0"/>
                <a:ea typeface="ＭＳ Ｐゴシック" charset="0"/>
                <a:cs typeface="Arial" charset="0"/>
              </a:rPr>
              <a:t>become more ‘response-able’: </a:t>
            </a:r>
            <a:r>
              <a:rPr lang="en-GB" sz="2800" dirty="0">
                <a:solidFill>
                  <a:srgbClr val="FFFFFF"/>
                </a:solidFill>
                <a:latin typeface="Arial" charset="0"/>
                <a:ea typeface="ＭＳ Ｐゴシック" charset="0"/>
                <a:cs typeface="Arial" charset="0"/>
              </a:rPr>
              <a:t>“more able to respond” (</a:t>
            </a:r>
            <a:r>
              <a:rPr lang="en-GB" sz="2800" dirty="0" err="1">
                <a:solidFill>
                  <a:srgbClr val="FFFFFF"/>
                </a:solidFill>
                <a:latin typeface="Arial" charset="0"/>
                <a:ea typeface="ＭＳ Ｐゴシック" charset="0"/>
                <a:cs typeface="Arial" charset="0"/>
              </a:rPr>
              <a:t>Denborough</a:t>
            </a:r>
            <a:r>
              <a:rPr lang="en-GB" sz="2800" dirty="0">
                <a:solidFill>
                  <a:srgbClr val="FFFFFF"/>
                </a:solidFill>
                <a:latin typeface="Arial" charset="0"/>
                <a:ea typeface="ＭＳ Ｐゴシック" charset="0"/>
                <a:cs typeface="Arial" charset="0"/>
              </a:rPr>
              <a:t> 2014, 36</a:t>
            </a:r>
            <a:r>
              <a:rPr lang="en-GB" sz="2800" dirty="0" smtClean="0">
                <a:solidFill>
                  <a:srgbClr val="FFFFFF"/>
                </a:solidFill>
                <a:latin typeface="Arial" charset="0"/>
                <a:ea typeface="ＭＳ Ｐゴシック" charset="0"/>
                <a:cs typeface="Arial" charset="0"/>
              </a:rPr>
              <a:t>).</a:t>
            </a:r>
            <a:endParaRPr lang="en-GB" sz="2800" dirty="0">
              <a:solidFill>
                <a:srgbClr val="FFFFFF"/>
              </a:solidFill>
              <a:latin typeface="Arial" charset="0"/>
              <a:ea typeface="ＭＳ Ｐゴシック" charset="0"/>
              <a:cs typeface="Arial" charset="0"/>
            </a:endParaRPr>
          </a:p>
          <a:p>
            <a:pPr marL="0" indent="0" eaLnBrk="1" hangingPunct="1">
              <a:spcBef>
                <a:spcPct val="0"/>
              </a:spcBef>
              <a:buFontTx/>
              <a:buNone/>
            </a:pPr>
            <a:endParaRPr lang="en-GB" sz="2800" dirty="0">
              <a:solidFill>
                <a:srgbClr val="FFFFFF"/>
              </a:solidFill>
              <a:latin typeface="Arial" charset="0"/>
              <a:ea typeface="ＭＳ Ｐゴシック" charset="0"/>
              <a:cs typeface="Arial" charset="0"/>
            </a:endParaRPr>
          </a:p>
          <a:p>
            <a:pPr marL="0" indent="0" eaLnBrk="1" hangingPunct="1">
              <a:spcBef>
                <a:spcPct val="0"/>
              </a:spcBef>
              <a:buFontTx/>
              <a:buNone/>
            </a:pPr>
            <a:r>
              <a:rPr lang="en-GB" sz="2800" dirty="0">
                <a:solidFill>
                  <a:srgbClr val="FFFFFF"/>
                </a:solidFill>
                <a:latin typeface="Arial" charset="0"/>
                <a:ea typeface="ＭＳ Ｐゴシック" charset="0"/>
                <a:cs typeface="Arial" charset="0"/>
              </a:rPr>
              <a:t>This involves developing and mobilizing one’s practical know-how and life skills (White 2004, 39, 40</a:t>
            </a:r>
            <a:r>
              <a:rPr lang="en-GB" sz="2800" dirty="0" smtClean="0">
                <a:solidFill>
                  <a:srgbClr val="FFFFFF"/>
                </a:solidFill>
                <a:latin typeface="Arial" charset="0"/>
                <a:ea typeface="ＭＳ Ｐゴシック" charset="0"/>
                <a:cs typeface="Arial" charset="0"/>
              </a:rPr>
              <a:t>)</a:t>
            </a:r>
            <a:r>
              <a:rPr lang="en-GB" sz="2800" dirty="0">
                <a:solidFill>
                  <a:srgbClr val="FFFFFF"/>
                </a:solidFill>
                <a:latin typeface="Arial" charset="0"/>
                <a:ea typeface="ＭＳ Ｐゴシック" charset="0"/>
                <a:cs typeface="Arial" charset="0"/>
              </a:rPr>
              <a:t>.</a:t>
            </a:r>
            <a:endParaRPr lang="en-GB" dirty="0">
              <a:solidFill>
                <a:schemeClr val="tx1"/>
              </a:solidFill>
              <a:latin typeface="Arial" charset="0"/>
              <a:ea typeface="ＭＳ Ｐゴシック" charset="0"/>
              <a:cs typeface="Arial" charset="0"/>
            </a:endParaRPr>
          </a:p>
        </p:txBody>
      </p:sp>
      <p:cxnSp>
        <p:nvCxnSpPr>
          <p:cNvPr id="20" name="Straight Arrow Connector 19"/>
          <p:cNvCxnSpPr/>
          <p:nvPr/>
        </p:nvCxnSpPr>
        <p:spPr bwMode="auto">
          <a:xfrm flipV="1">
            <a:off x="5223869" y="4143380"/>
            <a:ext cx="2330665" cy="428628"/>
          </a:xfrm>
          <a:prstGeom prst="straightConnector1">
            <a:avLst/>
          </a:prstGeom>
          <a:solidFill>
            <a:schemeClr val="accent1"/>
          </a:solidFill>
          <a:ln w="101600" cap="flat" cmpd="sng" algn="ctr">
            <a:solidFill>
              <a:srgbClr val="EDC841"/>
            </a:solidFill>
            <a:prstDash val="solid"/>
            <a:round/>
            <a:headEnd type="none" w="med" len="med"/>
            <a:tailEnd type="arrow" w="lg" len="lg"/>
          </a:ln>
          <a:effectLst/>
          <a:scene3d>
            <a:camera prst="orthographicFront"/>
            <a:lightRig rig="threePt" dir="t"/>
          </a:scene3d>
          <a:sp3d>
            <a:bevelT/>
          </a:sp3d>
        </p:spPr>
      </p:cxnSp>
      <p:pic>
        <p:nvPicPr>
          <p:cNvPr id="136197" name="Picture 5" descr="retell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5228" y="3789040"/>
            <a:ext cx="1802952" cy="272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Picture 6" descr="Nmeans to Ther end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2980" y="1772816"/>
            <a:ext cx="2480895"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eaf-and-title-icon-1-smal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972" y="332656"/>
            <a:ext cx="2900363" cy="1158875"/>
          </a:xfrm>
          <a:prstGeom prst="rect">
            <a:avLst/>
          </a:prstGeom>
          <a:solidFill>
            <a:schemeClr val="accent4">
              <a:lumMod val="60000"/>
              <a:lumOff val="40000"/>
            </a:schemeClr>
          </a:solidFill>
        </p:spPr>
      </p:pic>
    </p:spTree>
    <p:extLst>
      <p:ext uri="{BB962C8B-B14F-4D97-AF65-F5344CB8AC3E}">
        <p14:creationId xmlns:p14="http://schemas.microsoft.com/office/powerpoint/2010/main" val="3213250994"/>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3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3"/>
          <p:cNvSpPr>
            <a:spLocks noGrp="1" noChangeArrowheads="1"/>
          </p:cNvSpPr>
          <p:nvPr>
            <p:ph type="body" idx="1"/>
          </p:nvPr>
        </p:nvSpPr>
        <p:spPr>
          <a:xfrm>
            <a:off x="679004" y="764704"/>
            <a:ext cx="5760640" cy="5184576"/>
          </a:xfrm>
          <a:noFill/>
        </p:spPr>
        <p:txBody>
          <a:bodyPr/>
          <a:lstStyle/>
          <a:p>
            <a:pPr marL="0" eaLnBrk="1" hangingPunct="1">
              <a:spcBef>
                <a:spcPts val="0"/>
              </a:spcBef>
              <a:buFontTx/>
              <a:buNone/>
              <a:defRPr/>
            </a:pPr>
            <a:r>
              <a:rPr lang="en-GB" dirty="0" smtClean="0">
                <a:solidFill>
                  <a:srgbClr val="FFFFFF"/>
                </a:solidFill>
                <a:cs typeface="Arial"/>
              </a:rPr>
              <a:t>Narrative Therapy is a shining example of using ‘talking cures’ not to divine past causes of current trauma but of seeking to ‘reverse the polarity’</a:t>
            </a:r>
            <a:r>
              <a:rPr lang="en-GB" dirty="0">
                <a:solidFill>
                  <a:srgbClr val="FFFFFF"/>
                </a:solidFill>
                <a:cs typeface="Arial"/>
              </a:rPr>
              <a:t> </a:t>
            </a:r>
            <a:r>
              <a:rPr lang="en-GB" dirty="0" smtClean="0">
                <a:solidFill>
                  <a:srgbClr val="FFFFFF"/>
                </a:solidFill>
                <a:cs typeface="Arial"/>
              </a:rPr>
              <a:t>in an </a:t>
            </a:r>
            <a:r>
              <a:rPr lang="en-GB" dirty="0" err="1" smtClean="0">
                <a:solidFill>
                  <a:srgbClr val="FFFFFF"/>
                </a:solidFill>
                <a:cs typeface="Arial"/>
              </a:rPr>
              <a:t>attmept</a:t>
            </a:r>
            <a:r>
              <a:rPr lang="en-GB" dirty="0" smtClean="0">
                <a:solidFill>
                  <a:srgbClr val="FFFFFF"/>
                </a:solidFill>
                <a:cs typeface="Arial"/>
              </a:rPr>
              <a:t> to </a:t>
            </a:r>
            <a:r>
              <a:rPr lang="en-GB" dirty="0" smtClean="0">
                <a:solidFill>
                  <a:srgbClr val="FDDB18"/>
                </a:solidFill>
                <a:cs typeface="Arial"/>
              </a:rPr>
              <a:t>construct “a future trajectory rather than achieving past accuracy</a:t>
            </a:r>
            <a:r>
              <a:rPr lang="en-GB" dirty="0" smtClean="0">
                <a:solidFill>
                  <a:srgbClr val="FFFFFF"/>
                </a:solidFill>
                <a:cs typeface="Arial"/>
              </a:rPr>
              <a:t>”  (Graham 2009, p. 14).</a:t>
            </a:r>
          </a:p>
          <a:p>
            <a:pPr marL="0" eaLnBrk="1" hangingPunct="1">
              <a:spcBef>
                <a:spcPts val="0"/>
              </a:spcBef>
              <a:buFontTx/>
              <a:buNone/>
              <a:defRPr/>
            </a:pPr>
            <a:endParaRPr lang="en-GB" sz="2400" dirty="0">
              <a:solidFill>
                <a:srgbClr val="FFFFFF"/>
              </a:solidFill>
              <a:cs typeface="Arial"/>
            </a:endParaRPr>
          </a:p>
          <a:p>
            <a:pPr marL="0" eaLnBrk="1" hangingPunct="1">
              <a:spcBef>
                <a:spcPts val="0"/>
              </a:spcBef>
              <a:buFontTx/>
              <a:buNone/>
              <a:defRPr/>
            </a:pPr>
            <a:endParaRPr lang="en-GB" sz="2400" dirty="0" smtClean="0">
              <a:solidFill>
                <a:srgbClr val="FFFFFF"/>
              </a:solidFill>
              <a:cs typeface="Arial"/>
            </a:endParaRPr>
          </a:p>
          <a:p>
            <a:pPr marL="0" eaLnBrk="1" hangingPunct="1">
              <a:spcBef>
                <a:spcPts val="0"/>
              </a:spcBef>
              <a:buFontTx/>
              <a:buNone/>
              <a:defRPr/>
            </a:pPr>
            <a:endParaRPr lang="en-GB" sz="2400" dirty="0" smtClean="0">
              <a:solidFill>
                <a:srgbClr val="FFFFFF"/>
              </a:solidFill>
              <a:cs typeface="Arial"/>
            </a:endParaRPr>
          </a:p>
          <a:p>
            <a:pPr marL="0" eaLnBrk="1" hangingPunct="1">
              <a:spcBef>
                <a:spcPts val="0"/>
              </a:spcBef>
              <a:buFontTx/>
              <a:buNone/>
              <a:defRPr/>
            </a:pPr>
            <a:endParaRPr lang="en-GB" sz="2400" dirty="0">
              <a:solidFill>
                <a:srgbClr val="FFFFFF"/>
              </a:solidFill>
              <a:cs typeface="Arial"/>
            </a:endParaRPr>
          </a:p>
          <a:p>
            <a:pPr marL="0" eaLnBrk="1" hangingPunct="1">
              <a:spcBef>
                <a:spcPts val="0"/>
              </a:spcBef>
              <a:buFontTx/>
              <a:buNone/>
              <a:defRPr/>
            </a:pPr>
            <a:endParaRPr lang="en-GB" sz="2400" dirty="0" smtClean="0">
              <a:solidFill>
                <a:srgbClr val="FFFFFF"/>
              </a:solidFill>
              <a:cs typeface="Arial"/>
            </a:endParaRPr>
          </a:p>
          <a:p>
            <a:pPr marL="0" eaLnBrk="1" hangingPunct="1">
              <a:spcBef>
                <a:spcPts val="0"/>
              </a:spcBef>
              <a:buFontTx/>
              <a:buNone/>
              <a:defRPr/>
            </a:pPr>
            <a:endParaRPr lang="en-GB" sz="2400" dirty="0">
              <a:solidFill>
                <a:srgbClr val="FFFFFF"/>
              </a:solidFill>
              <a:cs typeface="Arial"/>
            </a:endParaRPr>
          </a:p>
          <a:p>
            <a:pPr marL="0" eaLnBrk="1" hangingPunct="1">
              <a:spcBef>
                <a:spcPts val="0"/>
              </a:spcBef>
              <a:buFontTx/>
              <a:buNone/>
              <a:defRPr/>
            </a:pPr>
            <a:endParaRPr lang="en-GB" sz="2400" dirty="0">
              <a:solidFill>
                <a:srgbClr val="FFFFFF"/>
              </a:solidFill>
              <a:cs typeface="Arial"/>
            </a:endParaRPr>
          </a:p>
          <a:p>
            <a:pPr marL="0" eaLnBrk="1" hangingPunct="1">
              <a:spcBef>
                <a:spcPts val="0"/>
              </a:spcBef>
              <a:buFontTx/>
              <a:buNone/>
              <a:defRPr/>
            </a:pPr>
            <a:endParaRPr lang="en-GB" sz="2400" dirty="0" smtClean="0">
              <a:solidFill>
                <a:srgbClr val="FFFFFF"/>
              </a:solidFill>
              <a:cs typeface="Arial"/>
            </a:endParaRPr>
          </a:p>
          <a:p>
            <a:pPr marL="0" eaLnBrk="1" hangingPunct="1">
              <a:spcBef>
                <a:spcPts val="0"/>
              </a:spcBef>
              <a:buFontTx/>
              <a:buNone/>
              <a:defRPr/>
            </a:pPr>
            <a:endParaRPr lang="en-GB" sz="2400" dirty="0">
              <a:solidFill>
                <a:srgbClr val="FFFFFF"/>
              </a:solidFill>
              <a:cs typeface="Arial"/>
            </a:endParaRPr>
          </a:p>
          <a:p>
            <a:pPr marL="0" eaLnBrk="1" hangingPunct="1">
              <a:spcBef>
                <a:spcPts val="0"/>
              </a:spcBef>
              <a:buFontTx/>
              <a:buNone/>
              <a:defRPr/>
            </a:pPr>
            <a:r>
              <a:rPr lang="en-GB" sz="2400" dirty="0" smtClean="0">
                <a:solidFill>
                  <a:srgbClr val="FFFFFF"/>
                </a:solidFill>
                <a:cs typeface="Arial"/>
              </a:rPr>
              <a:t> </a:t>
            </a:r>
            <a:endParaRPr lang="en-GB" sz="2400" dirty="0" smtClean="0">
              <a:solidFill>
                <a:schemeClr val="tx1"/>
              </a:solidFill>
              <a:cs typeface="Arial"/>
            </a:endParaRPr>
          </a:p>
        </p:txBody>
      </p:sp>
      <p:grpSp>
        <p:nvGrpSpPr>
          <p:cNvPr id="2" name="Group 16"/>
          <p:cNvGrpSpPr>
            <a:grpSpLocks/>
          </p:cNvGrpSpPr>
          <p:nvPr/>
        </p:nvGrpSpPr>
        <p:grpSpPr bwMode="auto">
          <a:xfrm>
            <a:off x="6763680" y="3429000"/>
            <a:ext cx="2539269" cy="2880320"/>
            <a:chOff x="5266218" y="2188722"/>
            <a:chExt cx="3340101" cy="4572000"/>
          </a:xfrm>
        </p:grpSpPr>
      </p:grpSp>
      <p:cxnSp>
        <p:nvCxnSpPr>
          <p:cNvPr id="20" name="Straight Arrow Connector 19"/>
          <p:cNvCxnSpPr/>
          <p:nvPr/>
        </p:nvCxnSpPr>
        <p:spPr bwMode="auto">
          <a:xfrm flipV="1">
            <a:off x="5223868" y="4143380"/>
            <a:ext cx="2330665" cy="428628"/>
          </a:xfrm>
          <a:prstGeom prst="straightConnector1">
            <a:avLst/>
          </a:prstGeom>
          <a:solidFill>
            <a:schemeClr val="accent1"/>
          </a:solidFill>
          <a:ln w="101600" cap="flat" cmpd="sng" algn="ctr">
            <a:solidFill>
              <a:srgbClr val="EDC841"/>
            </a:solidFill>
            <a:prstDash val="solid"/>
            <a:round/>
            <a:headEnd type="none" w="med" len="med"/>
            <a:tailEnd type="arrow" w="lg" len="lg"/>
          </a:ln>
          <a:effectLst/>
          <a:scene3d>
            <a:camera prst="orthographicFront"/>
            <a:lightRig rig="threePt" dir="t"/>
          </a:scene3d>
          <a:sp3d>
            <a:bevelT/>
          </a:sp3d>
        </p:spPr>
      </p:cxnSp>
      <p:pic>
        <p:nvPicPr>
          <p:cNvPr id="4" name="Picture 3" descr="GGrah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3740" y="260648"/>
            <a:ext cx="2603500" cy="3911600"/>
          </a:xfrm>
          <a:prstGeom prst="rect">
            <a:avLst/>
          </a:prstGeom>
        </p:spPr>
      </p:pic>
      <p:pic>
        <p:nvPicPr>
          <p:cNvPr id="7" name="Picture 6" descr="D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5788" y="3429000"/>
            <a:ext cx="1923067" cy="2744068"/>
          </a:xfrm>
          <a:prstGeom prst="rect">
            <a:avLst/>
          </a:prstGeom>
        </p:spPr>
      </p:pic>
    </p:spTree>
    <p:extLst>
      <p:ext uri="{BB962C8B-B14F-4D97-AF65-F5344CB8AC3E}">
        <p14:creationId xmlns:p14="http://schemas.microsoft.com/office/powerpoint/2010/main" val="19521373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0075" y="762000"/>
            <a:ext cx="9315450" cy="2308324"/>
          </a:xfrm>
          <a:prstGeom prst="rect">
            <a:avLst/>
          </a:prstGeom>
          <a:noFill/>
          <a:ln>
            <a:solidFill>
              <a:schemeClr val="bg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spAutoFit/>
          </a:bodyPr>
          <a:lstStyle/>
          <a:p>
            <a:pPr eaLnBrk="0" hangingPunct="0">
              <a:defRPr/>
            </a:pPr>
            <a:r>
              <a:rPr lang="en-US" sz="7200" dirty="0" smtClean="0">
                <a:solidFill>
                  <a:schemeClr val="tx1"/>
                </a:solidFill>
                <a:effectLst>
                  <a:reflection stA="50000" endPos="75000" dist="12700" dir="5400000" sy="-100000" algn="bl" rotWithShape="0"/>
                </a:effectLst>
                <a:latin typeface="Arial"/>
              </a:rPr>
              <a:t>Final Words: </a:t>
            </a:r>
          </a:p>
          <a:p>
            <a:pPr eaLnBrk="0" hangingPunct="0">
              <a:defRPr/>
            </a:pPr>
            <a:r>
              <a:rPr lang="en-US" sz="7200" dirty="0" smtClean="0">
                <a:solidFill>
                  <a:schemeClr val="tx1"/>
                </a:solidFill>
                <a:effectLst>
                  <a:reflection stA="50000" endPos="75000" dist="12700" dir="5400000" sy="-100000" algn="bl" rotWithShape="0"/>
                </a:effectLst>
                <a:latin typeface="Arial"/>
              </a:rPr>
              <a:t>Work to be Done</a:t>
            </a:r>
            <a:endParaRPr lang="en-US" sz="7200" dirty="0">
              <a:solidFill>
                <a:schemeClr val="tx1"/>
              </a:solidFill>
              <a:effectLst>
                <a:reflection stA="50000" endPos="75000" dist="12700" dir="5400000" sy="-100000" algn="bl" rotWithShape="0"/>
              </a:effectLst>
              <a:latin typeface="Arial"/>
            </a:endParaRPr>
          </a:p>
        </p:txBody>
      </p:sp>
    </p:spTree>
    <p:extLst>
      <p:ext uri="{BB962C8B-B14F-4D97-AF65-F5344CB8AC3E}">
        <p14:creationId xmlns:p14="http://schemas.microsoft.com/office/powerpoint/2010/main" val="17935036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dissolve">
                                      <p:cBhvr>
                                        <p:cTn id="7" dur="500"/>
                                        <p:tgtEl>
                                          <p:spTgt spid="4">
                                            <p:bg/>
                                          </p:spTgt>
                                        </p:tgtEl>
                                      </p:cBhvr>
                                    </p:animEffect>
                                  </p:childTnLst>
                                </p:cTn>
                              </p:par>
                              <p:par>
                                <p:cTn id="8" presetID="9" presetClass="entr" presetSubtype="0" fill="hold" grpId="0" nodeType="withEffect">
                                  <p:stCondLst>
                                    <p:cond delay="0"/>
                                  </p:stCondLst>
                                  <p:iterate type="lt">
                                    <p:tmPct val="0"/>
                                  </p:iterate>
                                  <p:childTnLst>
                                    <p:set>
                                      <p:cBhvr>
                                        <p:cTn id="9" dur="1" fill="hold">
                                          <p:stCondLst>
                                            <p:cond delay="0"/>
                                          </p:stCondLst>
                                        </p:cTn>
                                        <p:tgtEl>
                                          <p:spTgt spid="4">
                                            <p:txEl>
                                              <p:pRg st="0" end="0"/>
                                            </p:txEl>
                                          </p:spTgt>
                                        </p:tgtEl>
                                        <p:attrNameLst>
                                          <p:attrName>style.visibility</p:attrName>
                                        </p:attrNameLst>
                                      </p:cBhvr>
                                      <p:to>
                                        <p:strVal val="visible"/>
                                      </p:to>
                                    </p:set>
                                    <p:animEffect transition="in" filter="dissolve">
                                      <p:cBhvr>
                                        <p:cTn id="10" dur="500"/>
                                        <p:tgtEl>
                                          <p:spTgt spid="4">
                                            <p:txEl>
                                              <p:pRg st="0" end="0"/>
                                            </p:txEl>
                                          </p:spTgt>
                                        </p:tgtEl>
                                      </p:cBhvr>
                                    </p:animEffect>
                                  </p:childTnLst>
                                </p:cTn>
                              </p:par>
                              <p:par>
                                <p:cTn id="11" presetID="9" presetClass="entr" presetSubtype="0" fill="hold" grpId="0" nodeType="withEffect">
                                  <p:stCondLst>
                                    <p:cond delay="0"/>
                                  </p:stCondLst>
                                  <p:iterate type="lt">
                                    <p:tmPct val="0"/>
                                  </p:iterate>
                                  <p:childTnLst>
                                    <p:set>
                                      <p:cBhvr>
                                        <p:cTn id="12" dur="1" fill="hold">
                                          <p:stCondLst>
                                            <p:cond delay="0"/>
                                          </p:stCondLst>
                                        </p:cTn>
                                        <p:tgtEl>
                                          <p:spTgt spid="4">
                                            <p:txEl>
                                              <p:pRg st="1" end="1"/>
                                            </p:txEl>
                                          </p:spTgt>
                                        </p:tgtEl>
                                        <p:attrNameLst>
                                          <p:attrName>style.visibility</p:attrName>
                                        </p:attrNameLst>
                                      </p:cBhvr>
                                      <p:to>
                                        <p:strVal val="visible"/>
                                      </p:to>
                                    </p:set>
                                    <p:animEffect transition="in" filter="dissolve">
                                      <p:cBhvr>
                                        <p:cTn id="1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0972" y="404664"/>
            <a:ext cx="9649072" cy="3231654"/>
          </a:xfrm>
          <a:prstGeom prst="rect">
            <a:avLst/>
          </a:prstGeom>
        </p:spPr>
        <p:txBody>
          <a:bodyPr wrap="square">
            <a:spAutoFit/>
          </a:bodyPr>
          <a:lstStyle/>
          <a:p>
            <a:pPr marL="0" indent="0" eaLnBrk="1" hangingPunct="1">
              <a:buFontTx/>
              <a:buNone/>
              <a:defRPr/>
            </a:pPr>
            <a:r>
              <a:rPr lang="en-GB" sz="3600" dirty="0" smtClean="0">
                <a:solidFill>
                  <a:srgbClr val="F2A071"/>
                </a:solidFill>
                <a:effectLst>
                  <a:outerShdw blurRad="38100" dist="38100" dir="2700000" algn="tl">
                    <a:srgbClr val="000000"/>
                  </a:outerShdw>
                </a:effectLst>
                <a:latin typeface="Abadi MT Condensed Extra Bold"/>
                <a:ea typeface="ＭＳ Ｐゴシック" charset="0"/>
                <a:cs typeface="Abadi MT Condensed Extra Bold"/>
              </a:rPr>
              <a:t>Narrative Practice in Therapy Initiative</a:t>
            </a:r>
          </a:p>
          <a:p>
            <a:pPr marL="0" indent="0" eaLnBrk="1" hangingPunct="1">
              <a:buFontTx/>
              <a:buNone/>
              <a:defRPr/>
            </a:pPr>
            <a:endParaRPr lang="en-GB" dirty="0">
              <a:solidFill>
                <a:srgbClr val="F2A071"/>
              </a:solidFill>
              <a:effectLst>
                <a:outerShdw blurRad="38100" dist="38100" dir="2700000" algn="tl">
                  <a:srgbClr val="000000"/>
                </a:outerShdw>
              </a:effectLst>
              <a:ea typeface="ＭＳ Ｐゴシック" charset="0"/>
              <a:cs typeface="Arial" charset="0"/>
            </a:endParaRPr>
          </a:p>
          <a:p>
            <a:pPr marL="285750" indent="-285750" eaLnBrk="1" hangingPunct="1">
              <a:buFont typeface="Arial"/>
              <a:buChar char="•"/>
              <a:defRPr/>
            </a:pPr>
            <a:r>
              <a:rPr lang="en-GB" dirty="0" smtClean="0">
                <a:effectLst>
                  <a:outerShdw blurRad="38100" dist="38100" dir="2700000" algn="tl">
                    <a:srgbClr val="000000"/>
                  </a:outerShdw>
                </a:effectLst>
                <a:latin typeface="Arial"/>
                <a:ea typeface="ＭＳ Ｐゴシック" charset="0"/>
                <a:cs typeface="Arial"/>
              </a:rPr>
              <a:t>Begin </a:t>
            </a:r>
            <a:r>
              <a:rPr lang="en-GB" dirty="0">
                <a:effectLst>
                  <a:outerShdw blurRad="38100" dist="38100" dir="2700000" algn="tl">
                    <a:srgbClr val="000000"/>
                  </a:outerShdw>
                </a:effectLst>
                <a:latin typeface="Arial"/>
                <a:ea typeface="ＭＳ Ｐゴシック" charset="0"/>
                <a:cs typeface="Arial"/>
              </a:rPr>
              <a:t>to </a:t>
            </a:r>
            <a:r>
              <a:rPr lang="en-GB" dirty="0" smtClean="0">
                <a:effectLst>
                  <a:outerShdw blurRad="38100" dist="38100" dir="2700000" algn="tl">
                    <a:srgbClr val="000000"/>
                  </a:outerShdw>
                </a:effectLst>
                <a:latin typeface="Arial"/>
                <a:ea typeface="ＭＳ Ｐゴシック" charset="0"/>
                <a:cs typeface="Arial"/>
              </a:rPr>
              <a:t>investigate the theoretical commitments </a:t>
            </a:r>
            <a:r>
              <a:rPr lang="en-GB" dirty="0">
                <a:effectLst>
                  <a:outerShdw blurRad="38100" dist="38100" dir="2700000" algn="tl">
                    <a:srgbClr val="000000"/>
                  </a:outerShdw>
                </a:effectLst>
                <a:latin typeface="Arial"/>
                <a:ea typeface="ＭＳ Ｐゴシック" charset="0"/>
                <a:cs typeface="Arial"/>
              </a:rPr>
              <a:t>of </a:t>
            </a:r>
            <a:r>
              <a:rPr lang="en-GB" dirty="0" smtClean="0">
                <a:effectLst>
                  <a:outerShdw blurRad="38100" dist="38100" dir="2700000" algn="tl">
                    <a:srgbClr val="000000"/>
                  </a:outerShdw>
                </a:effectLst>
                <a:latin typeface="Arial"/>
                <a:ea typeface="ＭＳ Ｐゴシック" charset="0"/>
                <a:cs typeface="Arial"/>
              </a:rPr>
              <a:t>narrative-based therapies – </a:t>
            </a:r>
            <a:r>
              <a:rPr lang="en-GB" dirty="0">
                <a:effectLst>
                  <a:outerShdw blurRad="38100" dist="38100" dir="2700000" algn="tl">
                    <a:srgbClr val="000000"/>
                  </a:outerShdw>
                </a:effectLst>
                <a:latin typeface="Arial"/>
                <a:ea typeface="ＭＳ Ｐゴシック" charset="0"/>
                <a:cs typeface="Arial"/>
              </a:rPr>
              <a:t>concerning </a:t>
            </a:r>
            <a:r>
              <a:rPr lang="en-GB" dirty="0" smtClean="0">
                <a:effectLst>
                  <a:outerShdw blurRad="38100" dist="38100" dir="2700000" algn="tl">
                    <a:srgbClr val="000000"/>
                  </a:outerShdw>
                </a:effectLst>
                <a:latin typeface="Arial"/>
                <a:ea typeface="ＭＳ Ｐゴシック" charset="0"/>
                <a:cs typeface="Arial"/>
              </a:rPr>
              <a:t>it understanding of science</a:t>
            </a:r>
            <a:r>
              <a:rPr lang="en-GB" dirty="0">
                <a:effectLst>
                  <a:outerShdw blurRad="38100" dist="38100" dir="2700000" algn="tl">
                    <a:srgbClr val="000000"/>
                  </a:outerShdw>
                </a:effectLst>
                <a:latin typeface="Arial"/>
                <a:ea typeface="ＭＳ Ｐゴシック" charset="0"/>
                <a:cs typeface="Arial"/>
              </a:rPr>
              <a:t>, </a:t>
            </a:r>
            <a:r>
              <a:rPr lang="en-GB" dirty="0" smtClean="0">
                <a:effectLst>
                  <a:outerShdw blurRad="38100" dist="38100" dir="2700000" algn="tl">
                    <a:srgbClr val="000000"/>
                  </a:outerShdw>
                </a:effectLst>
                <a:latin typeface="Arial"/>
                <a:ea typeface="ＭＳ Ｐゴシック" charset="0"/>
                <a:cs typeface="Arial"/>
              </a:rPr>
              <a:t>mind and self.</a:t>
            </a:r>
          </a:p>
          <a:p>
            <a:pPr marL="285750" indent="-285750" eaLnBrk="1" hangingPunct="1">
              <a:buFont typeface="Arial"/>
              <a:buChar char="•"/>
              <a:defRPr/>
            </a:pPr>
            <a:r>
              <a:rPr lang="en-GB" dirty="0" smtClean="0">
                <a:effectLst>
                  <a:outerShdw blurRad="38100" dist="38100" dir="2700000" algn="tl">
                    <a:srgbClr val="000000"/>
                  </a:outerShdw>
                </a:effectLst>
                <a:latin typeface="Arial"/>
                <a:ea typeface="ＭＳ Ｐゴシック" charset="0"/>
                <a:cs typeface="Arial"/>
              </a:rPr>
              <a:t>Explore ways of updating </a:t>
            </a:r>
            <a:r>
              <a:rPr lang="en-GB" dirty="0" smtClean="0">
                <a:effectLst>
                  <a:outerShdw blurRad="38100" dist="38100" dir="2700000" algn="tl">
                    <a:srgbClr val="000000"/>
                  </a:outerShdw>
                </a:effectLst>
                <a:latin typeface="Arial"/>
                <a:ea typeface="ＭＳ Ｐゴシック" charset="0"/>
                <a:cs typeface="Arial"/>
              </a:rPr>
              <a:t>NBTs </a:t>
            </a:r>
            <a:r>
              <a:rPr lang="en-GB" dirty="0" smtClean="0">
                <a:effectLst>
                  <a:outerShdw blurRad="38100" dist="38100" dir="2700000" algn="tl">
                    <a:srgbClr val="000000"/>
                  </a:outerShdw>
                </a:effectLst>
                <a:latin typeface="Arial"/>
                <a:ea typeface="ＭＳ Ｐゴシック" charset="0"/>
                <a:cs typeface="Arial"/>
              </a:rPr>
              <a:t>with </a:t>
            </a:r>
            <a:r>
              <a:rPr lang="en-GB" dirty="0">
                <a:effectLst>
                  <a:outerShdw blurRad="38100" dist="38100" dir="2700000" algn="tl">
                    <a:srgbClr val="000000"/>
                  </a:outerShdw>
                </a:effectLst>
                <a:latin typeface="Arial"/>
                <a:ea typeface="ＭＳ Ｐゴシック" charset="0"/>
                <a:cs typeface="Arial"/>
              </a:rPr>
              <a:t>new scientific theorizing about the </a:t>
            </a:r>
            <a:r>
              <a:rPr lang="en-GB" dirty="0" smtClean="0">
                <a:effectLst>
                  <a:outerShdw blurRad="38100" dist="38100" dir="2700000" algn="tl">
                    <a:srgbClr val="000000"/>
                  </a:outerShdw>
                </a:effectLst>
                <a:latin typeface="Arial"/>
                <a:ea typeface="ＭＳ Ｐゴシック" charset="0"/>
                <a:cs typeface="Arial"/>
              </a:rPr>
              <a:t>mind;</a:t>
            </a:r>
            <a:endParaRPr lang="en-GB" dirty="0">
              <a:effectLst>
                <a:outerShdw blurRad="38100" dist="38100" dir="2700000" algn="tl">
                  <a:srgbClr val="000000"/>
                </a:outerShdw>
              </a:effectLst>
              <a:latin typeface="Arial"/>
              <a:ea typeface="ＭＳ Ｐゴシック" charset="0"/>
              <a:cs typeface="Arial"/>
            </a:endParaRPr>
          </a:p>
          <a:p>
            <a:pPr marL="285750" indent="-285750" eaLnBrk="1" hangingPunct="1">
              <a:buFont typeface="Arial"/>
              <a:buChar char="•"/>
              <a:defRPr/>
            </a:pPr>
            <a:r>
              <a:rPr lang="en-GB" dirty="0" smtClean="0">
                <a:effectLst>
                  <a:outerShdw blurRad="38100" dist="38100" dir="2700000" algn="tl">
                    <a:srgbClr val="000000"/>
                  </a:outerShdw>
                </a:effectLst>
                <a:latin typeface="Arial"/>
                <a:ea typeface="ＭＳ Ｐゴシック" charset="0"/>
                <a:cs typeface="Arial"/>
              </a:rPr>
              <a:t>Solidify </a:t>
            </a:r>
            <a:r>
              <a:rPr lang="en-GB" dirty="0">
                <a:effectLst>
                  <a:outerShdw blurRad="38100" dist="38100" dir="2700000" algn="tl">
                    <a:srgbClr val="000000"/>
                  </a:outerShdw>
                </a:effectLst>
                <a:latin typeface="Arial"/>
                <a:ea typeface="ＭＳ Ｐゴシック" charset="0"/>
                <a:cs typeface="Arial"/>
              </a:rPr>
              <a:t>existing relationships with </a:t>
            </a:r>
            <a:r>
              <a:rPr lang="en-GB" dirty="0" smtClean="0">
                <a:effectLst>
                  <a:outerShdw blurRad="38100" dist="38100" dir="2700000" algn="tl">
                    <a:srgbClr val="000000"/>
                  </a:outerShdw>
                </a:effectLst>
                <a:latin typeface="Arial"/>
                <a:ea typeface="ＭＳ Ｐゴシック" charset="0"/>
                <a:cs typeface="Arial"/>
              </a:rPr>
              <a:t>mental health </a:t>
            </a:r>
            <a:r>
              <a:rPr lang="en-GB" dirty="0" smtClean="0">
                <a:effectLst>
                  <a:outerShdw blurRad="38100" dist="38100" dir="2700000" algn="tl">
                    <a:srgbClr val="000000"/>
                  </a:outerShdw>
                </a:effectLst>
                <a:latin typeface="Arial"/>
                <a:ea typeface="ＭＳ Ｐゴシック" charset="0"/>
                <a:cs typeface="Arial"/>
              </a:rPr>
              <a:t>practitioners</a:t>
            </a:r>
            <a:r>
              <a:rPr lang="en-GB" dirty="0" smtClean="0">
                <a:effectLst>
                  <a:outerShdw blurRad="38100" dist="38100" dir="2700000" algn="tl">
                    <a:srgbClr val="000000"/>
                  </a:outerShdw>
                </a:effectLst>
                <a:latin typeface="Arial"/>
                <a:ea typeface="ＭＳ Ｐゴシック" charset="0"/>
                <a:cs typeface="Arial"/>
              </a:rPr>
              <a:t>, </a:t>
            </a:r>
            <a:r>
              <a:rPr lang="en-GB" dirty="0" smtClean="0">
                <a:effectLst>
                  <a:outerShdw blurRad="38100" dist="38100" dir="2700000" algn="tl">
                    <a:srgbClr val="000000"/>
                  </a:outerShdw>
                </a:effectLst>
                <a:latin typeface="Arial"/>
                <a:ea typeface="ＭＳ Ｐゴシック" charset="0"/>
                <a:cs typeface="Arial"/>
              </a:rPr>
              <a:t>creating potential impact.</a:t>
            </a:r>
          </a:p>
        </p:txBody>
      </p:sp>
      <p:pic>
        <p:nvPicPr>
          <p:cNvPr id="3" name="Picture 2" descr="12234848_748916628586305_1250663835559316014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9895" y="4149080"/>
            <a:ext cx="3500085" cy="2708920"/>
          </a:xfrm>
          <a:prstGeom prst="rect">
            <a:avLst/>
          </a:prstGeom>
        </p:spPr>
      </p:pic>
      <p:sp>
        <p:nvSpPr>
          <p:cNvPr id="4" name="Rectangle 3"/>
          <p:cNvSpPr/>
          <p:nvPr/>
        </p:nvSpPr>
        <p:spPr>
          <a:xfrm>
            <a:off x="390972" y="4437112"/>
            <a:ext cx="6048672" cy="1569660"/>
          </a:xfrm>
          <a:prstGeom prst="rect">
            <a:avLst/>
          </a:prstGeom>
        </p:spPr>
        <p:txBody>
          <a:bodyPr wrap="square">
            <a:spAutoFit/>
          </a:bodyPr>
          <a:lstStyle/>
          <a:p>
            <a:r>
              <a:rPr lang="en-US" dirty="0" smtClean="0">
                <a:latin typeface="Arial"/>
                <a:cs typeface="Arial"/>
              </a:rPr>
              <a:t>The NPT initiative will situate NT within a larger philosophical landscape and guard </a:t>
            </a:r>
            <a:r>
              <a:rPr lang="en-US" dirty="0">
                <a:latin typeface="Arial"/>
                <a:cs typeface="Arial"/>
              </a:rPr>
              <a:t>against the danger </a:t>
            </a:r>
            <a:r>
              <a:rPr lang="en-US" dirty="0" smtClean="0">
                <a:latin typeface="Arial"/>
                <a:cs typeface="Arial"/>
              </a:rPr>
              <a:t>of it </a:t>
            </a:r>
            <a:r>
              <a:rPr lang="en-US" dirty="0">
                <a:latin typeface="Arial"/>
                <a:cs typeface="Arial"/>
              </a:rPr>
              <a:t>“becoming theoretically passé” (</a:t>
            </a:r>
            <a:r>
              <a:rPr lang="en-US" dirty="0" err="1">
                <a:latin typeface="Arial"/>
                <a:cs typeface="Arial"/>
              </a:rPr>
              <a:t>Epston</a:t>
            </a:r>
            <a:r>
              <a:rPr lang="en-US" dirty="0">
                <a:latin typeface="Arial"/>
                <a:cs typeface="Arial"/>
              </a:rPr>
              <a:t> 2011, xxxiv).</a:t>
            </a:r>
          </a:p>
        </p:txBody>
      </p:sp>
    </p:spTree>
    <p:extLst>
      <p:ext uri="{BB962C8B-B14F-4D97-AF65-F5344CB8AC3E}">
        <p14:creationId xmlns:p14="http://schemas.microsoft.com/office/powerpoint/2010/main" val="206414863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2980" y="188640"/>
            <a:ext cx="9477971" cy="3046988"/>
          </a:xfrm>
          <a:prstGeom prst="rect">
            <a:avLst/>
          </a:prstGeom>
          <a:noFill/>
          <a:ln>
            <a:solidFill>
              <a:schemeClr val="bg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spAutoFit/>
          </a:bodyPr>
          <a:lstStyle/>
          <a:p>
            <a:pPr>
              <a:defRPr/>
            </a:pPr>
            <a:r>
              <a:rPr lang="en-US" b="1" dirty="0">
                <a:solidFill>
                  <a:srgbClr val="EDC841"/>
                </a:solidFill>
              </a:rPr>
              <a:t>The Management of the Self: A Humanities Approach to Self-management in Psychiatry and Psychosomatic Medicine</a:t>
            </a:r>
            <a:r>
              <a:rPr lang="en-US" dirty="0">
                <a:solidFill>
                  <a:srgbClr val="EDC841"/>
                </a:solidFill>
              </a:rPr>
              <a:t> </a:t>
            </a:r>
            <a:r>
              <a:rPr lang="en-US" dirty="0"/>
              <a:t>(June 2015 to September 2019, €739, 617), funded by the Netherlands Organization for Scientific Research.</a:t>
            </a:r>
          </a:p>
          <a:p>
            <a:pPr>
              <a:defRPr/>
            </a:pPr>
            <a:endParaRPr lang="en-US" dirty="0"/>
          </a:p>
          <a:p>
            <a:pPr>
              <a:defRPr/>
            </a:pPr>
            <a:r>
              <a:rPr lang="en-US" b="1" dirty="0">
                <a:solidFill>
                  <a:srgbClr val="EDC841"/>
                </a:solidFill>
              </a:rPr>
              <a:t>The Literary in Life: Exploring the Boundaries between Literature and the Everyday</a:t>
            </a:r>
            <a:r>
              <a:rPr lang="en-US" dirty="0"/>
              <a:t> (September 2015 to August 2019</a:t>
            </a:r>
            <a:r>
              <a:rPr lang="en-US" dirty="0" smtClean="0"/>
              <a:t>), funded </a:t>
            </a:r>
            <a:r>
              <a:rPr lang="en-US" dirty="0"/>
              <a:t>by the Academy of Finland. </a:t>
            </a:r>
          </a:p>
        </p:txBody>
      </p:sp>
      <p:pic>
        <p:nvPicPr>
          <p:cNvPr id="138242" name="Picture 1" descr="HESIANslide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219" y="3427414"/>
            <a:ext cx="8868966" cy="343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Picture 2" descr="HESIAN-logo-sol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584" y="6121400"/>
            <a:ext cx="5715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325313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964" y="404664"/>
            <a:ext cx="5256583" cy="1815882"/>
          </a:xfrm>
          <a:prstGeom prst="rect">
            <a:avLst/>
          </a:prstGeom>
          <a:no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wrap="square">
            <a:spAutoFit/>
          </a:bodyPr>
          <a:lstStyle/>
          <a:p>
            <a:pPr>
              <a:defRPr/>
            </a:pPr>
            <a:r>
              <a:rPr lang="en-US" sz="2800" dirty="0" smtClean="0">
                <a:solidFill>
                  <a:schemeClr val="tx1"/>
                </a:solidFill>
                <a:effectLst/>
                <a:latin typeface="Arial"/>
              </a:rPr>
              <a:t>Coming soon:</a:t>
            </a:r>
          </a:p>
          <a:p>
            <a:pPr>
              <a:defRPr/>
            </a:pPr>
            <a:endParaRPr lang="en-US" sz="2800" dirty="0">
              <a:solidFill>
                <a:schemeClr val="tx1"/>
              </a:solidFill>
              <a:latin typeface="Arial"/>
            </a:endParaRPr>
          </a:p>
          <a:p>
            <a:pPr>
              <a:defRPr/>
            </a:pPr>
            <a:r>
              <a:rPr lang="en-US" sz="2800" i="1" dirty="0" smtClean="0">
                <a:solidFill>
                  <a:srgbClr val="FDDB18"/>
                </a:solidFill>
                <a:effectLst/>
                <a:latin typeface="Arial"/>
              </a:rPr>
              <a:t>Evolving </a:t>
            </a:r>
            <a:r>
              <a:rPr lang="en-US" sz="2800" i="1" dirty="0" err="1" smtClean="0">
                <a:solidFill>
                  <a:srgbClr val="FDDB18"/>
                </a:solidFill>
                <a:effectLst/>
                <a:latin typeface="Arial"/>
              </a:rPr>
              <a:t>Enactivism</a:t>
            </a:r>
            <a:r>
              <a:rPr lang="en-US" sz="2800" i="1" dirty="0" smtClean="0">
                <a:solidFill>
                  <a:srgbClr val="FDDB18"/>
                </a:solidFill>
                <a:latin typeface="Arial"/>
              </a:rPr>
              <a:t>: Basic Minds Meet Content.</a:t>
            </a:r>
            <a:endParaRPr lang="en-US" sz="2800" i="1" dirty="0">
              <a:solidFill>
                <a:schemeClr val="tx1"/>
              </a:solidFill>
              <a:latin typeface="Arial"/>
            </a:endParaRPr>
          </a:p>
        </p:txBody>
      </p:sp>
      <p:pic>
        <p:nvPicPr>
          <p:cNvPr id="3" name="Picture 2" descr="mitpress-thu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80" y="4509120"/>
            <a:ext cx="3703340" cy="2020004"/>
          </a:xfrm>
          <a:prstGeom prst="rect">
            <a:avLst/>
          </a:prstGeom>
        </p:spPr>
      </p:pic>
      <p:pic>
        <p:nvPicPr>
          <p:cNvPr id="8" name="Picture 7" descr="IMG_49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1360" y="0"/>
            <a:ext cx="4195640" cy="6858000"/>
          </a:xfrm>
          <a:prstGeom prst="rect">
            <a:avLst/>
          </a:prstGeom>
        </p:spPr>
      </p:pic>
      <p:sp>
        <p:nvSpPr>
          <p:cNvPr id="10" name="TextBox 9"/>
          <p:cNvSpPr txBox="1"/>
          <p:nvPr/>
        </p:nvSpPr>
        <p:spPr>
          <a:xfrm>
            <a:off x="6727676" y="5733256"/>
            <a:ext cx="3031148" cy="461665"/>
          </a:xfrm>
          <a:prstGeom prst="rect">
            <a:avLst/>
          </a:prstGeom>
          <a:noFill/>
        </p:spPr>
        <p:txBody>
          <a:bodyPr wrap="none" rtlCol="0">
            <a:spAutoFit/>
          </a:bodyPr>
          <a:lstStyle/>
          <a:p>
            <a:r>
              <a:rPr lang="en-US" dirty="0" smtClean="0"/>
              <a:t>Erik </a:t>
            </a:r>
            <a:r>
              <a:rPr lang="en-US" dirty="0" err="1" smtClean="0"/>
              <a:t>Myin</a:t>
            </a:r>
            <a:r>
              <a:rPr lang="en-US" dirty="0" smtClean="0"/>
              <a:t> (Antwerp)</a:t>
            </a:r>
            <a:endParaRPr lang="en-US" dirty="0"/>
          </a:p>
        </p:txBody>
      </p:sp>
      <p:pic>
        <p:nvPicPr>
          <p:cNvPr id="5" name="Picture 4" descr="Radicalizing-Enactivis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3300" y="2348880"/>
            <a:ext cx="2582540" cy="2944096"/>
          </a:xfrm>
          <a:prstGeom prst="rect">
            <a:avLst/>
          </a:prstGeom>
        </p:spPr>
      </p:pic>
    </p:spTree>
    <p:extLst>
      <p:ext uri="{BB962C8B-B14F-4D97-AF65-F5344CB8AC3E}">
        <p14:creationId xmlns:p14="http://schemas.microsoft.com/office/powerpoint/2010/main" val="3698896557"/>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6763680" y="3429000"/>
            <a:ext cx="2539269" cy="2880320"/>
            <a:chOff x="5266218" y="2188722"/>
            <a:chExt cx="3340101" cy="4572000"/>
          </a:xfrm>
        </p:grpSpPr>
      </p:grpSp>
      <p:cxnSp>
        <p:nvCxnSpPr>
          <p:cNvPr id="20" name="Straight Arrow Connector 19"/>
          <p:cNvCxnSpPr/>
          <p:nvPr/>
        </p:nvCxnSpPr>
        <p:spPr bwMode="auto">
          <a:xfrm flipV="1">
            <a:off x="5223868" y="4143380"/>
            <a:ext cx="2330665" cy="428628"/>
          </a:xfrm>
          <a:prstGeom prst="straightConnector1">
            <a:avLst/>
          </a:prstGeom>
          <a:solidFill>
            <a:schemeClr val="accent1"/>
          </a:solidFill>
          <a:ln w="101600" cap="flat" cmpd="sng" algn="ctr">
            <a:solidFill>
              <a:srgbClr val="EDC841"/>
            </a:solidFill>
            <a:prstDash val="solid"/>
            <a:round/>
            <a:headEnd type="none" w="med" len="med"/>
            <a:tailEnd type="arrow" w="lg" len="lg"/>
          </a:ln>
          <a:effectLst/>
          <a:scene3d>
            <a:camera prst="orthographicFront"/>
            <a:lightRig rig="threePt" dir="t"/>
          </a:scene3d>
          <a:sp3d>
            <a:bevelT/>
          </a:sp3d>
        </p:spPr>
      </p:cxnSp>
      <p:pic>
        <p:nvPicPr>
          <p:cNvPr id="5" name="Picture 4" descr="AR-140829978.jpg&amp;cci_ts=201408211705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640"/>
            <a:ext cx="10287000" cy="6694627"/>
          </a:xfrm>
          <a:prstGeom prst="rect">
            <a:avLst/>
          </a:prstGeom>
        </p:spPr>
      </p:pic>
    </p:spTree>
    <p:extLst>
      <p:ext uri="{BB962C8B-B14F-4D97-AF65-F5344CB8AC3E}">
        <p14:creationId xmlns:p14="http://schemas.microsoft.com/office/powerpoint/2010/main" val="10776852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0075" y="762001"/>
            <a:ext cx="9315450" cy="3416320"/>
          </a:xfrm>
          <a:prstGeom prst="rect">
            <a:avLst/>
          </a:prstGeom>
          <a:noFill/>
          <a:ln>
            <a:solidFill>
              <a:schemeClr val="bg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spAutoFit/>
          </a:bodyPr>
          <a:lstStyle/>
          <a:p>
            <a:pPr eaLnBrk="0" hangingPunct="0">
              <a:defRPr/>
            </a:pPr>
            <a:r>
              <a:rPr lang="en-US" sz="7200" dirty="0" smtClean="0">
                <a:solidFill>
                  <a:schemeClr val="tx1"/>
                </a:solidFill>
                <a:effectLst>
                  <a:reflection stA="50000" endPos="75000" dist="12700" dir="5400000" sy="-100000" algn="bl" rotWithShape="0"/>
                </a:effectLst>
                <a:latin typeface="Arial"/>
              </a:rPr>
              <a:t>The ‘More to Mind than Folk Psychology’ Objection </a:t>
            </a:r>
            <a:endParaRPr lang="en-US" sz="7200" dirty="0">
              <a:solidFill>
                <a:schemeClr val="tx1"/>
              </a:solidFill>
              <a:effectLst>
                <a:reflection stA="50000" endPos="75000" dist="12700" dir="5400000" sy="-100000" algn="bl" rotWithShape="0"/>
              </a:effectLst>
              <a:latin typeface="Arial"/>
            </a:endParaRPr>
          </a:p>
        </p:txBody>
      </p:sp>
    </p:spTree>
    <p:extLst>
      <p:ext uri="{BB962C8B-B14F-4D97-AF65-F5344CB8AC3E}">
        <p14:creationId xmlns:p14="http://schemas.microsoft.com/office/powerpoint/2010/main" val="162932689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828316605_ce17280952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211176791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390972" y="404664"/>
            <a:ext cx="5976664" cy="60486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r>
              <a:rPr lang="en-US" sz="3200" dirty="0">
                <a:latin typeface="Arial"/>
                <a:cs typeface="Arial"/>
              </a:rPr>
              <a:t>“mind has an existence and substantive character that </a:t>
            </a:r>
            <a:r>
              <a:rPr lang="en-US" sz="3200" dirty="0">
                <a:solidFill>
                  <a:srgbClr val="FDDB18"/>
                </a:solidFill>
                <a:latin typeface="Arial"/>
                <a:cs typeface="Arial"/>
              </a:rPr>
              <a:t>goes well beyond</a:t>
            </a:r>
            <a:r>
              <a:rPr lang="en-US" sz="3200" dirty="0">
                <a:latin typeface="Arial"/>
                <a:cs typeface="Arial"/>
              </a:rPr>
              <a:t>, and is </a:t>
            </a:r>
            <a:r>
              <a:rPr lang="en-US" sz="3200" dirty="0">
                <a:solidFill>
                  <a:srgbClr val="FDDB18"/>
                </a:solidFill>
                <a:latin typeface="Arial"/>
                <a:cs typeface="Arial"/>
              </a:rPr>
              <a:t>independent of </a:t>
            </a:r>
            <a:r>
              <a:rPr lang="en-US" sz="3200" dirty="0">
                <a:latin typeface="Arial"/>
                <a:cs typeface="Arial"/>
              </a:rPr>
              <a:t>our best common-sense interpretative practices. Hence knowing the truth about the mind </a:t>
            </a:r>
            <a:r>
              <a:rPr lang="en-US" sz="3200" dirty="0">
                <a:solidFill>
                  <a:srgbClr val="FDDB18"/>
                </a:solidFill>
                <a:latin typeface="Arial"/>
                <a:cs typeface="Arial"/>
              </a:rPr>
              <a:t>requires a great deal more </a:t>
            </a:r>
            <a:r>
              <a:rPr lang="en-US" sz="3200" dirty="0">
                <a:latin typeface="Arial"/>
                <a:cs typeface="Arial"/>
              </a:rPr>
              <a:t>than informed reflection on those practices. In fact, </a:t>
            </a:r>
            <a:r>
              <a:rPr lang="en-US" sz="3200" dirty="0">
                <a:solidFill>
                  <a:srgbClr val="FDDB18"/>
                </a:solidFill>
                <a:latin typeface="Arial"/>
                <a:cs typeface="Arial"/>
              </a:rPr>
              <a:t>it requires cognitive </a:t>
            </a:r>
            <a:r>
              <a:rPr lang="en-US" sz="3200" dirty="0" smtClean="0">
                <a:solidFill>
                  <a:srgbClr val="FDDB18"/>
                </a:solidFill>
                <a:latin typeface="Arial"/>
                <a:cs typeface="Arial"/>
              </a:rPr>
              <a:t>science</a:t>
            </a:r>
            <a:r>
              <a:rPr lang="en-US" sz="3200" dirty="0" smtClean="0">
                <a:latin typeface="Arial"/>
                <a:cs typeface="Arial"/>
              </a:rPr>
              <a:t>” </a:t>
            </a:r>
            <a:r>
              <a:rPr lang="en-US" sz="3200" dirty="0">
                <a:latin typeface="Arial"/>
                <a:cs typeface="Arial"/>
              </a:rPr>
              <a:t>(</a:t>
            </a:r>
            <a:r>
              <a:rPr lang="en-US" sz="3200" dirty="0" err="1">
                <a:latin typeface="Arial"/>
                <a:cs typeface="Arial"/>
              </a:rPr>
              <a:t>Carruthers</a:t>
            </a:r>
            <a:r>
              <a:rPr lang="en-US" sz="3200" dirty="0">
                <a:latin typeface="Arial"/>
                <a:cs typeface="Arial"/>
              </a:rPr>
              <a:t> 2011, </a:t>
            </a:r>
            <a:r>
              <a:rPr lang="en-US" sz="3200" dirty="0" smtClean="0">
                <a:latin typeface="Arial"/>
                <a:cs typeface="Arial"/>
              </a:rPr>
              <a:t>xiv)</a:t>
            </a:r>
            <a:r>
              <a:rPr lang="en-US" sz="3200" dirty="0">
                <a:latin typeface="Arial"/>
                <a:cs typeface="Arial"/>
              </a:rPr>
              <a:t>.</a:t>
            </a:r>
          </a:p>
        </p:txBody>
      </p:sp>
      <p:pic>
        <p:nvPicPr>
          <p:cNvPr id="2" name="Picture 1" descr="peter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676" y="188640"/>
            <a:ext cx="3276600" cy="4524375"/>
          </a:xfrm>
          <a:prstGeom prst="rect">
            <a:avLst/>
          </a:prstGeom>
        </p:spPr>
      </p:pic>
    </p:spTree>
    <p:extLst>
      <p:ext uri="{BB962C8B-B14F-4D97-AF65-F5344CB8AC3E}">
        <p14:creationId xmlns:p14="http://schemas.microsoft.com/office/powerpoint/2010/main" val="2530180301"/>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11494</TotalTime>
  <Pages>10</Pages>
  <Words>4687</Words>
  <Application>Microsoft Macintosh PowerPoint</Application>
  <PresentationFormat>35mm Slides</PresentationFormat>
  <Paragraphs>331</Paragraphs>
  <Slides>58</Slides>
  <Notes>56</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NATURAL SELECTION OF NON-CONCEPTUAL CONTENT</dc:title>
  <dc:subject/>
  <dc:creator>Dr. Dan Hutto</dc:creator>
  <cp:keywords/>
  <dc:description/>
  <cp:lastModifiedBy>Daniel Hutto</cp:lastModifiedBy>
  <cp:revision>675</cp:revision>
  <cp:lastPrinted>1601-01-01T00:00:00Z</cp:lastPrinted>
  <dcterms:created xsi:type="dcterms:W3CDTF">2011-07-10T06:31:33Z</dcterms:created>
  <dcterms:modified xsi:type="dcterms:W3CDTF">2016-07-20T00:47:08Z</dcterms:modified>
</cp:coreProperties>
</file>